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Proxima Nova" panose="02000506030000020004" pitchFamily="2" charset="0"/>
      <p:regular r:id="rId11"/>
      <p:bold r:id="rId12"/>
      <p:italic r:id="rId13"/>
      <p:boldItalic r:id="rId14"/>
    </p:embeddedFont>
    <p:embeddedFont>
      <p:font typeface="Roboto" panose="02000000000000000000" pitchFamily="2" charset="0"/>
      <p:regular r:id="rId15"/>
      <p:bold r:id="rId16"/>
      <p:italic r:id="rId17"/>
      <p:boldItalic r:id="rId18"/>
    </p:embeddedFont>
    <p:embeddedFont>
      <p:font typeface="Roboto Black" panose="02000000000000000000" pitchFamily="2" charset="0"/>
      <p:bold r:id="rId19"/>
      <p:italic r:id="rId20"/>
      <p:boldItalic r:id="rId21"/>
    </p:embeddedFont>
    <p:embeddedFont>
      <p:font typeface="Roboto Light" panose="02000000000000000000" pitchFamily="2" charset="0"/>
      <p:regular r:id="rId22"/>
      <p:bold r:id="rId23"/>
      <p:italic r:id="rId24"/>
      <p:boldItalic r:id="rId25"/>
    </p:embeddedFont>
    <p:embeddedFont>
      <p:font typeface="Roboto Medium" panose="02000000000000000000"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005">
          <p15:clr>
            <a:srgbClr val="A4A3A4"/>
          </p15:clr>
        </p15:guide>
        <p15:guide id="2" pos="5556">
          <p15:clr>
            <a:srgbClr val="A4A3A4"/>
          </p15:clr>
        </p15:guide>
        <p15:guide id="3" orient="horz" pos="408">
          <p15:clr>
            <a:srgbClr val="9AA0A6"/>
          </p15:clr>
        </p15:guide>
        <p15:guide id="4" pos="28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10B6151-E46C-49C8-8A07-2A57A533E7E0}">
  <a:tblStyle styleId="{910B6151-E46C-49C8-8A07-2A57A533E7E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56" d="100"/>
          <a:sy n="156" d="100"/>
        </p:scale>
        <p:origin x="808" y="168"/>
      </p:cViewPr>
      <p:guideLst>
        <p:guide orient="horz" pos="3005"/>
        <p:guide pos="5556"/>
        <p:guide orient="horz" pos="408"/>
        <p:guide pos="28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font" Target="fonts/font18.fntdata"/><Relationship Id="rId10" Type="http://schemas.openxmlformats.org/officeDocument/2006/relationships/notesMaster" Target="notesMasters/notesMaster1.xml"/><Relationship Id="rId19" Type="http://schemas.openxmlformats.org/officeDocument/2006/relationships/font" Target="fonts/font9.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font" Target="fonts/font17.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200">
              <a:latin typeface="Roboto"/>
              <a:ea typeface="Roboto"/>
              <a:cs typeface="Roboto"/>
              <a:sym typeface="Roboto"/>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fe18c417b8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fe18c417b8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a:latin typeface="Roboto"/>
              <a:ea typeface="Roboto"/>
              <a:cs typeface="Roboto"/>
              <a:sym typeface="Roboto"/>
            </a:endParaRPr>
          </a:p>
          <a:p>
            <a:pPr marL="0" lvl="0" indent="0" algn="l" rtl="0">
              <a:spcBef>
                <a:spcPts val="0"/>
              </a:spcBef>
              <a:spcAft>
                <a:spcPts val="0"/>
              </a:spcAft>
              <a:buNone/>
            </a:pPr>
            <a:endParaRPr sz="1200">
              <a:latin typeface="Roboto"/>
              <a:ea typeface="Roboto"/>
              <a:cs typeface="Roboto"/>
              <a:sym typeface="Robo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3fbb725d01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g13fbb725d01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500"/>
              </a:spcBef>
              <a:spcAft>
                <a:spcPts val="0"/>
              </a:spcAft>
              <a:buClr>
                <a:schemeClr val="dk1"/>
              </a:buClr>
              <a:buSzPts val="1200"/>
              <a:buFont typeface="Roboto"/>
              <a:buChar char="●"/>
            </a:pPr>
            <a:r>
              <a:rPr lang="en-GB" sz="1200">
                <a:solidFill>
                  <a:schemeClr val="dk1"/>
                </a:solidFill>
                <a:latin typeface="Roboto"/>
                <a:ea typeface="Roboto"/>
                <a:cs typeface="Roboto"/>
                <a:sym typeface="Roboto"/>
              </a:rPr>
              <a:t>Invite students to either work in pairs or groups to discuss these and share their conclusions</a:t>
            </a:r>
            <a:endParaRPr sz="1200">
              <a:solidFill>
                <a:schemeClr val="dk1"/>
              </a:solidFill>
              <a:latin typeface="Roboto"/>
              <a:ea typeface="Roboto"/>
              <a:cs typeface="Roboto"/>
              <a:sym typeface="Roboto"/>
            </a:endParaRPr>
          </a:p>
          <a:p>
            <a:pPr marL="457200" lvl="0" indent="-304800" algn="l" rtl="0">
              <a:lnSpc>
                <a:spcPct val="115000"/>
              </a:lnSpc>
              <a:spcBef>
                <a:spcPts val="0"/>
              </a:spcBef>
              <a:spcAft>
                <a:spcPts val="0"/>
              </a:spcAft>
              <a:buClr>
                <a:schemeClr val="dk1"/>
              </a:buClr>
              <a:buSzPts val="1200"/>
              <a:buFont typeface="Roboto"/>
              <a:buChar char="●"/>
            </a:pPr>
            <a:r>
              <a:rPr lang="en-GB" sz="1200">
                <a:solidFill>
                  <a:schemeClr val="dk1"/>
                </a:solidFill>
                <a:latin typeface="Roboto"/>
                <a:ea typeface="Roboto"/>
                <a:cs typeface="Roboto"/>
                <a:sym typeface="Roboto"/>
              </a:rPr>
              <a:t>Are there any other habits [good or bad] they can think of? </a:t>
            </a:r>
            <a:endParaRPr sz="1200">
              <a:solidFill>
                <a:schemeClr val="dk1"/>
              </a:solidFill>
              <a:latin typeface="Roboto"/>
              <a:ea typeface="Roboto"/>
              <a:cs typeface="Roboto"/>
              <a:sym typeface="Robo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3fbb725d01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g13fbb725d01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200">
                <a:solidFill>
                  <a:schemeClr val="dk1"/>
                </a:solidFill>
                <a:latin typeface="Roboto"/>
                <a:ea typeface="Roboto"/>
                <a:cs typeface="Roboto"/>
                <a:sym typeface="Roboto"/>
              </a:rPr>
              <a:t>Every relationship has to deal with conflict at some stage. If the conflict is brushed under the carpet, or dealt with aggressively, then the friendship will not thrive. </a:t>
            </a:r>
            <a:endParaRPr sz="1200">
              <a:solidFill>
                <a:schemeClr val="dk1"/>
              </a:solidFill>
              <a:latin typeface="Roboto"/>
              <a:ea typeface="Roboto"/>
              <a:cs typeface="Roboto"/>
              <a:sym typeface="Roboto"/>
            </a:endParaRPr>
          </a:p>
          <a:p>
            <a:pPr marL="457200" lvl="0" indent="-304800" algn="l" rtl="0">
              <a:lnSpc>
                <a:spcPct val="115000"/>
              </a:lnSpc>
              <a:spcBef>
                <a:spcPts val="500"/>
              </a:spcBef>
              <a:spcAft>
                <a:spcPts val="0"/>
              </a:spcAft>
              <a:buClr>
                <a:schemeClr val="dk1"/>
              </a:buClr>
              <a:buSzPts val="1200"/>
              <a:buFont typeface="Roboto"/>
              <a:buChar char="●"/>
            </a:pPr>
            <a:r>
              <a:rPr lang="en-GB" sz="1200">
                <a:solidFill>
                  <a:schemeClr val="dk1"/>
                </a:solidFill>
                <a:latin typeface="Roboto"/>
                <a:ea typeface="Roboto"/>
                <a:cs typeface="Roboto"/>
                <a:sym typeface="Roboto"/>
              </a:rPr>
              <a:t>If dealt with constructively, conflict can help to build solid and lasting friendships. </a:t>
            </a:r>
            <a:endParaRPr sz="1200">
              <a:solidFill>
                <a:schemeClr val="dk1"/>
              </a:solidFill>
              <a:latin typeface="Roboto"/>
              <a:ea typeface="Roboto"/>
              <a:cs typeface="Roboto"/>
              <a:sym typeface="Roboto"/>
            </a:endParaRPr>
          </a:p>
          <a:p>
            <a:pPr marL="457200" lvl="0" indent="-304800" algn="l" rtl="0">
              <a:lnSpc>
                <a:spcPct val="115000"/>
              </a:lnSpc>
              <a:spcBef>
                <a:spcPts val="0"/>
              </a:spcBef>
              <a:spcAft>
                <a:spcPts val="0"/>
              </a:spcAft>
              <a:buClr>
                <a:schemeClr val="dk1"/>
              </a:buClr>
              <a:buSzPts val="1200"/>
              <a:buFont typeface="Roboto"/>
              <a:buChar char="●"/>
            </a:pPr>
            <a:r>
              <a:rPr lang="en-GB" sz="1200">
                <a:solidFill>
                  <a:schemeClr val="dk1"/>
                </a:solidFill>
                <a:latin typeface="Roboto"/>
                <a:ea typeface="Roboto"/>
                <a:cs typeface="Roboto"/>
                <a:sym typeface="Roboto"/>
              </a:rPr>
              <a:t>This slide and the next have some guidelines to help get through conflict respectfully and to make friendships stronger.</a:t>
            </a:r>
            <a:endParaRPr sz="1200">
              <a:solidFill>
                <a:schemeClr val="dk1"/>
              </a:solidFill>
              <a:latin typeface="Roboto"/>
              <a:ea typeface="Roboto"/>
              <a:cs typeface="Roboto"/>
              <a:sym typeface="Roboto"/>
            </a:endParaRPr>
          </a:p>
          <a:p>
            <a:pPr marL="0" lvl="0" indent="0" algn="l" rtl="0">
              <a:lnSpc>
                <a:spcPct val="115000"/>
              </a:lnSpc>
              <a:spcBef>
                <a:spcPts val="500"/>
              </a:spcBef>
              <a:spcAft>
                <a:spcPts val="500"/>
              </a:spcAft>
              <a:buClr>
                <a:schemeClr val="dk1"/>
              </a:buClr>
              <a:buSzPts val="1100"/>
              <a:buFont typeface="Arial"/>
              <a:buNone/>
            </a:pPr>
            <a:endParaRPr sz="1200">
              <a:solidFill>
                <a:schemeClr val="dk1"/>
              </a:solidFill>
              <a:latin typeface="Roboto"/>
              <a:ea typeface="Roboto"/>
              <a:cs typeface="Roboto"/>
              <a:sym typeface="Roboto"/>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3fba563227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13fba563227_0_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sz="1200" b="1">
                <a:latin typeface="Roboto"/>
                <a:ea typeface="Roboto"/>
                <a:cs typeface="Roboto"/>
                <a:sym typeface="Roboto"/>
              </a:rPr>
              <a:t>Suggestion:</a:t>
            </a:r>
            <a:endParaRPr sz="1200" b="1">
              <a:latin typeface="Roboto"/>
              <a:ea typeface="Roboto"/>
              <a:cs typeface="Roboto"/>
              <a:sym typeface="Roboto"/>
            </a:endParaRPr>
          </a:p>
          <a:p>
            <a:pPr marL="0" lvl="0" indent="0" algn="l" rtl="0">
              <a:lnSpc>
                <a:spcPct val="100000"/>
              </a:lnSpc>
              <a:spcBef>
                <a:spcPts val="500"/>
              </a:spcBef>
              <a:spcAft>
                <a:spcPts val="0"/>
              </a:spcAft>
              <a:buSzPts val="1100"/>
              <a:buNone/>
            </a:pPr>
            <a:r>
              <a:rPr lang="en-GB" sz="1200">
                <a:latin typeface="Roboto"/>
                <a:ea typeface="Roboto"/>
                <a:cs typeface="Roboto"/>
                <a:sym typeface="Roboto"/>
              </a:rPr>
              <a:t>Perhaps invite some students to act out a role play of these scenarios to stimulate class discussion?</a:t>
            </a:r>
            <a:endParaRPr sz="1200">
              <a:latin typeface="Roboto"/>
              <a:ea typeface="Roboto"/>
              <a:cs typeface="Roboto"/>
              <a:sym typeface="Roboto"/>
            </a:endParaRPr>
          </a:p>
          <a:p>
            <a:pPr marL="457200" lvl="0" indent="-304800" algn="l" rtl="0">
              <a:lnSpc>
                <a:spcPct val="100000"/>
              </a:lnSpc>
              <a:spcBef>
                <a:spcPts val="500"/>
              </a:spcBef>
              <a:spcAft>
                <a:spcPts val="0"/>
              </a:spcAft>
              <a:buSzPts val="1200"/>
              <a:buFont typeface="Roboto"/>
              <a:buChar char="●"/>
            </a:pPr>
            <a:r>
              <a:rPr lang="en-GB" sz="1200">
                <a:latin typeface="Roboto"/>
                <a:ea typeface="Roboto"/>
                <a:cs typeface="Roboto"/>
                <a:sym typeface="Roboto"/>
              </a:rPr>
              <a:t>How would they [as either Sophie or Patrick] attempt to resolve the conflict/hurt done to them by either Amy or John </a:t>
            </a:r>
            <a:endParaRPr sz="1200">
              <a:latin typeface="Roboto"/>
              <a:ea typeface="Roboto"/>
              <a:cs typeface="Roboto"/>
              <a:sym typeface="Roboto"/>
            </a:endParaRPr>
          </a:p>
          <a:p>
            <a:pPr marL="457200" lvl="0" indent="-304800" algn="l" rtl="0">
              <a:lnSpc>
                <a:spcPct val="100000"/>
              </a:lnSpc>
              <a:spcBef>
                <a:spcPts val="0"/>
              </a:spcBef>
              <a:spcAft>
                <a:spcPts val="0"/>
              </a:spcAft>
              <a:buSzPts val="1200"/>
              <a:buFont typeface="Roboto"/>
              <a:buChar char="●"/>
            </a:pPr>
            <a:r>
              <a:rPr lang="en-GB" sz="1200">
                <a:latin typeface="Roboto"/>
                <a:ea typeface="Roboto"/>
                <a:cs typeface="Roboto"/>
                <a:sym typeface="Roboto"/>
              </a:rPr>
              <a:t>True friends acknowledge when they have fallen short of authentic friendship and apologise</a:t>
            </a:r>
            <a:endParaRPr sz="1200">
              <a:latin typeface="Roboto"/>
              <a:ea typeface="Roboto"/>
              <a:cs typeface="Roboto"/>
              <a:sym typeface="Roboto"/>
            </a:endParaRPr>
          </a:p>
          <a:p>
            <a:pPr marL="457200" lvl="0" indent="-304800" algn="l" rtl="0">
              <a:lnSpc>
                <a:spcPct val="100000"/>
              </a:lnSpc>
              <a:spcBef>
                <a:spcPts val="0"/>
              </a:spcBef>
              <a:spcAft>
                <a:spcPts val="0"/>
              </a:spcAft>
              <a:buSzPts val="1200"/>
              <a:buFont typeface="Roboto"/>
              <a:buChar char="●"/>
            </a:pPr>
            <a:r>
              <a:rPr lang="en-GB" sz="1200">
                <a:latin typeface="Roboto"/>
                <a:ea typeface="Roboto"/>
                <a:cs typeface="Roboto"/>
                <a:sym typeface="Roboto"/>
              </a:rPr>
              <a:t>Real friends stand by you if you are subject to unjust or unfair treatment from others </a:t>
            </a:r>
            <a:endParaRPr sz="1200">
              <a:latin typeface="Roboto"/>
              <a:ea typeface="Roboto"/>
              <a:cs typeface="Roboto"/>
              <a:sym typeface="Robo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40287669e8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g140287669e8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Font typeface="Roboto"/>
              <a:buChar char="●"/>
            </a:pPr>
            <a:r>
              <a:rPr lang="en-GB" sz="1200">
                <a:solidFill>
                  <a:schemeClr val="dk1"/>
                </a:solidFill>
                <a:latin typeface="Roboto"/>
                <a:ea typeface="Roboto"/>
                <a:cs typeface="Roboto"/>
                <a:sym typeface="Roboto"/>
              </a:rPr>
              <a:t>How do you feel your friendships are going? </a:t>
            </a:r>
            <a:endParaRPr sz="1200">
              <a:solidFill>
                <a:schemeClr val="dk1"/>
              </a:solidFill>
              <a:latin typeface="Roboto"/>
              <a:ea typeface="Roboto"/>
              <a:cs typeface="Roboto"/>
              <a:sym typeface="Roboto"/>
            </a:endParaRPr>
          </a:p>
          <a:p>
            <a:pPr marL="457200" lvl="0" indent="-304800" algn="l" rtl="0">
              <a:lnSpc>
                <a:spcPct val="115000"/>
              </a:lnSpc>
              <a:spcBef>
                <a:spcPts val="0"/>
              </a:spcBef>
              <a:spcAft>
                <a:spcPts val="0"/>
              </a:spcAft>
              <a:buClr>
                <a:schemeClr val="dk1"/>
              </a:buClr>
              <a:buSzPts val="1200"/>
              <a:buFont typeface="Roboto"/>
              <a:buChar char="●"/>
            </a:pPr>
            <a:r>
              <a:rPr lang="en-GB" sz="1200">
                <a:solidFill>
                  <a:schemeClr val="dk1"/>
                </a:solidFill>
                <a:latin typeface="Roboto"/>
                <a:ea typeface="Roboto"/>
                <a:cs typeface="Roboto"/>
                <a:sym typeface="Roboto"/>
              </a:rPr>
              <a:t>The teenage years can be difficult in terms of changing childhood friendships and feelings of loneliness and isolation when other friendships are slow to form, or when you feel excluded from groups in school. If you have experienced these challenges, do you have someone you can trust that you could talk to about it?</a:t>
            </a:r>
            <a:endParaRPr sz="1200">
              <a:solidFill>
                <a:schemeClr val="dk1"/>
              </a:solidFill>
              <a:latin typeface="Roboto"/>
              <a:ea typeface="Roboto"/>
              <a:cs typeface="Roboto"/>
              <a:sym typeface="Roboto"/>
            </a:endParaRPr>
          </a:p>
          <a:p>
            <a:pPr marL="457200" lvl="0" indent="-304800" algn="l" rtl="0">
              <a:lnSpc>
                <a:spcPct val="115000"/>
              </a:lnSpc>
              <a:spcBef>
                <a:spcPts val="0"/>
              </a:spcBef>
              <a:spcAft>
                <a:spcPts val="0"/>
              </a:spcAft>
              <a:buClr>
                <a:schemeClr val="dk1"/>
              </a:buClr>
              <a:buSzPts val="1200"/>
              <a:buFont typeface="Roboto"/>
              <a:buChar char="●"/>
            </a:pPr>
            <a:r>
              <a:rPr lang="en-GB" sz="1200">
                <a:solidFill>
                  <a:schemeClr val="dk1"/>
                </a:solidFill>
                <a:latin typeface="Roboto"/>
                <a:ea typeface="Roboto"/>
                <a:cs typeface="Roboto"/>
                <a:sym typeface="Roboto"/>
              </a:rPr>
              <a:t>Have you experienced friends being there for you in the good times and the hard times? </a:t>
            </a:r>
            <a:endParaRPr sz="1200">
              <a:solidFill>
                <a:schemeClr val="dk1"/>
              </a:solidFill>
              <a:latin typeface="Roboto"/>
              <a:ea typeface="Roboto"/>
              <a:cs typeface="Roboto"/>
              <a:sym typeface="Roboto"/>
            </a:endParaRPr>
          </a:p>
          <a:p>
            <a:pPr marL="457200" lvl="0" indent="-304800" algn="l" rtl="0">
              <a:lnSpc>
                <a:spcPct val="115000"/>
              </a:lnSpc>
              <a:spcBef>
                <a:spcPts val="0"/>
              </a:spcBef>
              <a:spcAft>
                <a:spcPts val="0"/>
              </a:spcAft>
              <a:buClr>
                <a:schemeClr val="dk1"/>
              </a:buClr>
              <a:buSzPts val="1200"/>
              <a:buFont typeface="Roboto"/>
              <a:buChar char="●"/>
            </a:pPr>
            <a:r>
              <a:rPr lang="en-GB" sz="1200">
                <a:solidFill>
                  <a:schemeClr val="dk1"/>
                </a:solidFill>
                <a:latin typeface="Roboto"/>
                <a:ea typeface="Roboto"/>
                <a:cs typeface="Roboto"/>
                <a:sym typeface="Roboto"/>
              </a:rPr>
              <a:t>Who do you feel totally yourself with? For a real friendship with someone, both people need to be real with each other – no pretending, no trying to impress, no masks. Are you real with your friends?</a:t>
            </a:r>
            <a:endParaRPr sz="1200">
              <a:solidFill>
                <a:schemeClr val="dk1"/>
              </a:solidFill>
              <a:latin typeface="Roboto"/>
              <a:ea typeface="Roboto"/>
              <a:cs typeface="Roboto"/>
              <a:sym typeface="Roboto"/>
            </a:endParaRPr>
          </a:p>
          <a:p>
            <a:pPr marL="457200" lvl="0" indent="-304800" algn="l" rtl="0">
              <a:lnSpc>
                <a:spcPct val="115000"/>
              </a:lnSpc>
              <a:spcBef>
                <a:spcPts val="0"/>
              </a:spcBef>
              <a:spcAft>
                <a:spcPts val="0"/>
              </a:spcAft>
              <a:buClr>
                <a:schemeClr val="dk1"/>
              </a:buClr>
              <a:buSzPts val="1200"/>
              <a:buFont typeface="Roboto"/>
              <a:buChar char="●"/>
            </a:pPr>
            <a:r>
              <a:rPr lang="en-GB" sz="1200">
                <a:solidFill>
                  <a:schemeClr val="dk1"/>
                </a:solidFill>
                <a:latin typeface="Roboto"/>
                <a:ea typeface="Roboto"/>
                <a:cs typeface="Roboto"/>
                <a:sym typeface="Roboto"/>
              </a:rPr>
              <a:t>How do you feel about dealing with disagreements or conflict with your friends? Are you confident that you can work through any difficulties and keep the friendship strong?</a:t>
            </a:r>
            <a:endParaRPr sz="1200">
              <a:solidFill>
                <a:schemeClr val="dk1"/>
              </a:solidFill>
              <a:latin typeface="Roboto"/>
              <a:ea typeface="Roboto"/>
              <a:cs typeface="Roboto"/>
              <a:sym typeface="Roboto"/>
            </a:endParaRPr>
          </a:p>
          <a:p>
            <a:pPr marL="457200" lvl="0" indent="-304800" algn="l" rtl="0">
              <a:lnSpc>
                <a:spcPct val="115000"/>
              </a:lnSpc>
              <a:spcBef>
                <a:spcPts val="0"/>
              </a:spcBef>
              <a:spcAft>
                <a:spcPts val="0"/>
              </a:spcAft>
              <a:buClr>
                <a:schemeClr val="dk1"/>
              </a:buClr>
              <a:buSzPts val="1200"/>
              <a:buFont typeface="Roboto"/>
              <a:buChar char="●"/>
            </a:pPr>
            <a:r>
              <a:rPr lang="en-GB" sz="1200">
                <a:solidFill>
                  <a:schemeClr val="dk1"/>
                </a:solidFill>
                <a:latin typeface="Roboto"/>
                <a:ea typeface="Roboto"/>
                <a:cs typeface="Roboto"/>
                <a:sym typeface="Roboto"/>
              </a:rPr>
              <a:t>Are there caring people who you could invest more time with? </a:t>
            </a:r>
            <a:endParaRPr sz="1200">
              <a:solidFill>
                <a:schemeClr val="dk1"/>
              </a:solidFill>
              <a:latin typeface="Roboto"/>
              <a:ea typeface="Roboto"/>
              <a:cs typeface="Roboto"/>
              <a:sym typeface="Roboto"/>
            </a:endParaRPr>
          </a:p>
          <a:p>
            <a:pPr marL="457200" lvl="0" indent="-304800" algn="l" rtl="0">
              <a:lnSpc>
                <a:spcPct val="115000"/>
              </a:lnSpc>
              <a:spcBef>
                <a:spcPts val="0"/>
              </a:spcBef>
              <a:spcAft>
                <a:spcPts val="0"/>
              </a:spcAft>
              <a:buClr>
                <a:schemeClr val="dk1"/>
              </a:buClr>
              <a:buSzPts val="1200"/>
              <a:buFont typeface="Roboto"/>
              <a:buChar char="●"/>
            </a:pPr>
            <a:r>
              <a:rPr lang="en-GB" sz="1200">
                <a:solidFill>
                  <a:schemeClr val="dk1"/>
                </a:solidFill>
                <a:latin typeface="Roboto"/>
                <a:ea typeface="Roboto"/>
                <a:cs typeface="Roboto"/>
                <a:sym typeface="Roboto"/>
              </a:rPr>
              <a:t>Are there damaging relationships that you can decide to take a break from?</a:t>
            </a:r>
            <a:endParaRPr sz="1200">
              <a:latin typeface="Roboto"/>
              <a:ea typeface="Roboto"/>
              <a:cs typeface="Roboto"/>
              <a:sym typeface="Robot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44bde74b9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g144bde74b9c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sz="1200">
                <a:latin typeface="Roboto"/>
                <a:ea typeface="Roboto"/>
                <a:cs typeface="Roboto"/>
                <a:sym typeface="Roboto"/>
              </a:rPr>
              <a:t>This might be an exercise students can begin in class and finish off at home in private or just suggest they make a map in their own time.</a:t>
            </a:r>
            <a:endParaRPr sz="1200">
              <a:latin typeface="Roboto"/>
              <a:ea typeface="Roboto"/>
              <a:cs typeface="Roboto"/>
              <a:sym typeface="Roboto"/>
            </a:endParaRPr>
          </a:p>
          <a:p>
            <a:pPr marL="0" lvl="0" indent="0" algn="l" rtl="0">
              <a:lnSpc>
                <a:spcPct val="100000"/>
              </a:lnSpc>
              <a:spcBef>
                <a:spcPts val="500"/>
              </a:spcBef>
              <a:spcAft>
                <a:spcPts val="0"/>
              </a:spcAft>
              <a:buSzPts val="1100"/>
              <a:buNone/>
            </a:pPr>
            <a:r>
              <a:rPr lang="en-GB" sz="1200" b="1">
                <a:latin typeface="Roboto"/>
                <a:ea typeface="Roboto"/>
                <a:cs typeface="Roboto"/>
                <a:sym typeface="Roboto"/>
              </a:rPr>
              <a:t>Ask the students if they think such an exercise might be useful.</a:t>
            </a:r>
            <a:endParaRPr sz="1200" b="1">
              <a:latin typeface="Roboto"/>
              <a:ea typeface="Roboto"/>
              <a:cs typeface="Roboto"/>
              <a:sym typeface="Robot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1 1">
  <p:cSld name="TITLE_1_1">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GB"/>
              <a:t>‹#›</a:t>
            </a:fld>
            <a:endParaRPr/>
          </a:p>
        </p:txBody>
      </p:sp>
      <p:pic>
        <p:nvPicPr>
          <p:cNvPr id="52" name="Google Shape;52;p13"/>
          <p:cNvPicPr preferRelativeResize="0"/>
          <p:nvPr/>
        </p:nvPicPr>
        <p:blipFill rotWithShape="1">
          <a:blip r:embed="rId3">
            <a:alphaModFix/>
          </a:blip>
          <a:srcRect/>
          <a:stretch/>
        </p:blipFill>
        <p:spPr>
          <a:xfrm>
            <a:off x="450000" y="3916950"/>
            <a:ext cx="962025" cy="962025"/>
          </a:xfrm>
          <a:prstGeom prst="rect">
            <a:avLst/>
          </a:prstGeom>
          <a:noFill/>
          <a:ln>
            <a:noFill/>
          </a:ln>
        </p:spPr>
      </p:pic>
    </p:spTree>
  </p:cSld>
  <p:clrMapOvr>
    <a:masterClrMapping/>
  </p:clrMapOvr>
  <p:extLst>
    <p:ext uri="{DCECCB84-F9BA-43D5-87BE-67443E8EF086}">
      <p15:sldGuideLst xmlns:p15="http://schemas.microsoft.com/office/powerpoint/2012/main">
        <p15:guide id="1" pos="283">
          <p15:clr>
            <a:srgbClr val="FA7B17"/>
          </p15:clr>
        </p15:guide>
        <p15:guide id="2" pos="454">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1">
  <p:cSld name="TITLE_1_2">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GB"/>
              <a:t>‹#›</a:t>
            </a:fld>
            <a:endParaRPr/>
          </a:p>
        </p:txBody>
      </p:sp>
      <p:pic>
        <p:nvPicPr>
          <p:cNvPr id="55" name="Google Shape;55;p14"/>
          <p:cNvPicPr preferRelativeResize="0"/>
          <p:nvPr/>
        </p:nvPicPr>
        <p:blipFill rotWithShape="1">
          <a:blip r:embed="rId3">
            <a:alphaModFix/>
          </a:blip>
          <a:srcRect/>
          <a:stretch/>
        </p:blipFill>
        <p:spPr>
          <a:xfrm>
            <a:off x="450000" y="3916950"/>
            <a:ext cx="962025" cy="962025"/>
          </a:xfrm>
          <a:prstGeom prst="rect">
            <a:avLst/>
          </a:prstGeom>
          <a:noFill/>
          <a:ln>
            <a:noFill/>
          </a:ln>
        </p:spPr>
      </p:pic>
    </p:spTree>
  </p:cSld>
  <p:clrMapOvr>
    <a:masterClrMapping/>
  </p:clrMapOvr>
  <p:extLst>
    <p:ext uri="{DCECCB84-F9BA-43D5-87BE-67443E8EF086}">
      <p15:sldGuideLst xmlns:p15="http://schemas.microsoft.com/office/powerpoint/2012/main">
        <p15:guide id="1" pos="283">
          <p15:clr>
            <a:srgbClr val="FA7B17"/>
          </p15:clr>
        </p15:guide>
        <p15:guide id="2" pos="454">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0" name="Google Shape;60;p15"/>
          <p:cNvSpPr txBox="1"/>
          <p:nvPr/>
        </p:nvSpPr>
        <p:spPr>
          <a:xfrm>
            <a:off x="348200" y="341225"/>
            <a:ext cx="5472600" cy="2673000"/>
          </a:xfrm>
          <a:prstGeom prst="rect">
            <a:avLst/>
          </a:prstGeom>
          <a:noFill/>
          <a:ln>
            <a:noFill/>
          </a:ln>
        </p:spPr>
        <p:txBody>
          <a:bodyPr spcFirstLastPara="1" wrap="square" lIns="91425" tIns="91425" rIns="91425" bIns="91425" anchor="t" anchorCtr="0">
            <a:spAutoFit/>
          </a:bodyPr>
          <a:lstStyle/>
          <a:p>
            <a:pPr marL="0" marR="0" lvl="0" indent="0" algn="l" rtl="0">
              <a:lnSpc>
                <a:spcPct val="85000"/>
              </a:lnSpc>
              <a:spcBef>
                <a:spcPts val="0"/>
              </a:spcBef>
              <a:spcAft>
                <a:spcPts val="0"/>
              </a:spcAft>
              <a:buClr>
                <a:srgbClr val="000000"/>
              </a:buClr>
              <a:buSzPts val="4500"/>
              <a:buFont typeface="Arial"/>
              <a:buNone/>
            </a:pPr>
            <a:r>
              <a:rPr lang="en-GB" sz="1600">
                <a:solidFill>
                  <a:srgbClr val="FFFFFF"/>
                </a:solidFill>
                <a:latin typeface="Roboto Black"/>
                <a:ea typeface="Roboto Black"/>
                <a:cs typeface="Roboto Black"/>
                <a:sym typeface="Roboto Black"/>
              </a:rPr>
              <a:t>Year C</a:t>
            </a:r>
            <a:endParaRPr sz="1600">
              <a:solidFill>
                <a:srgbClr val="FFFFFF"/>
              </a:solidFill>
              <a:latin typeface="Roboto Black"/>
              <a:ea typeface="Roboto Black"/>
              <a:cs typeface="Roboto Black"/>
              <a:sym typeface="Roboto Black"/>
            </a:endParaRPr>
          </a:p>
          <a:p>
            <a:pPr marL="0" marR="0" lvl="0" indent="0" algn="l" rtl="0">
              <a:lnSpc>
                <a:spcPct val="85000"/>
              </a:lnSpc>
              <a:spcBef>
                <a:spcPts val="0"/>
              </a:spcBef>
              <a:spcAft>
                <a:spcPts val="0"/>
              </a:spcAft>
              <a:buClr>
                <a:srgbClr val="000000"/>
              </a:buClr>
              <a:buSzPts val="4500"/>
              <a:buFont typeface="Arial"/>
              <a:buNone/>
            </a:pPr>
            <a:r>
              <a:rPr lang="en-GB" sz="1600" b="0" i="0" u="none" strike="noStrike" cap="none">
                <a:solidFill>
                  <a:srgbClr val="FFFFFF"/>
                </a:solidFill>
                <a:latin typeface="Roboto Medium"/>
                <a:ea typeface="Roboto Medium"/>
                <a:cs typeface="Roboto Medium"/>
                <a:sym typeface="Roboto Medium"/>
              </a:rPr>
              <a:t> </a:t>
            </a:r>
            <a:endParaRPr sz="1600" b="0" i="0" u="none" strike="noStrike" cap="none">
              <a:solidFill>
                <a:srgbClr val="FFFFFF"/>
              </a:solidFill>
              <a:latin typeface="Roboto Medium"/>
              <a:ea typeface="Roboto Medium"/>
              <a:cs typeface="Roboto Medium"/>
              <a:sym typeface="Roboto Medium"/>
            </a:endParaRPr>
          </a:p>
          <a:p>
            <a:pPr marL="0" marR="0" lvl="0" indent="0" algn="l" rtl="0">
              <a:lnSpc>
                <a:spcPct val="85000"/>
              </a:lnSpc>
              <a:spcBef>
                <a:spcPts val="0"/>
              </a:spcBef>
              <a:spcAft>
                <a:spcPts val="0"/>
              </a:spcAft>
              <a:buClr>
                <a:srgbClr val="000000"/>
              </a:buClr>
              <a:buSzPts val="4500"/>
              <a:buFont typeface="Arial"/>
              <a:buNone/>
            </a:pPr>
            <a:r>
              <a:rPr lang="en-GB" sz="1600">
                <a:solidFill>
                  <a:srgbClr val="FFFFFF"/>
                </a:solidFill>
                <a:latin typeface="Roboto Light"/>
                <a:ea typeface="Roboto Light"/>
                <a:cs typeface="Roboto Light"/>
                <a:sym typeface="Roboto Light"/>
              </a:rPr>
              <a:t>Module 2:</a:t>
            </a:r>
            <a:br>
              <a:rPr lang="en-GB" sz="4500">
                <a:solidFill>
                  <a:srgbClr val="FFFFFF"/>
                </a:solidFill>
                <a:latin typeface="Roboto Light"/>
                <a:ea typeface="Roboto Light"/>
                <a:cs typeface="Roboto Light"/>
                <a:sym typeface="Roboto Light"/>
              </a:rPr>
            </a:br>
            <a:r>
              <a:rPr lang="en-GB" sz="3600">
                <a:solidFill>
                  <a:srgbClr val="FFFFFF"/>
                </a:solidFill>
                <a:latin typeface="Roboto Light"/>
                <a:ea typeface="Roboto Light"/>
                <a:cs typeface="Roboto Light"/>
                <a:sym typeface="Roboto Light"/>
              </a:rPr>
              <a:t>My relationships</a:t>
            </a:r>
            <a:endParaRPr sz="3600">
              <a:solidFill>
                <a:srgbClr val="FFFFFF"/>
              </a:solidFill>
              <a:latin typeface="Roboto Light"/>
              <a:ea typeface="Roboto Light"/>
              <a:cs typeface="Roboto Light"/>
              <a:sym typeface="Roboto Light"/>
            </a:endParaRPr>
          </a:p>
          <a:p>
            <a:pPr marL="0" marR="0" lvl="0" indent="0" algn="l" rtl="0">
              <a:lnSpc>
                <a:spcPct val="85000"/>
              </a:lnSpc>
              <a:spcBef>
                <a:spcPts val="0"/>
              </a:spcBef>
              <a:spcAft>
                <a:spcPts val="0"/>
              </a:spcAft>
              <a:buClr>
                <a:srgbClr val="000000"/>
              </a:buClr>
              <a:buSzPts val="4500"/>
              <a:buFont typeface="Arial"/>
              <a:buNone/>
            </a:pPr>
            <a:endParaRPr sz="4500">
              <a:solidFill>
                <a:srgbClr val="FFFFFF"/>
              </a:solidFill>
              <a:latin typeface="Roboto Light"/>
              <a:ea typeface="Roboto Light"/>
              <a:cs typeface="Roboto Light"/>
              <a:sym typeface="Roboto Light"/>
            </a:endParaRPr>
          </a:p>
          <a:p>
            <a:pPr marL="0" marR="0" lvl="0" indent="0" algn="l" rtl="0">
              <a:lnSpc>
                <a:spcPct val="100000"/>
              </a:lnSpc>
              <a:spcBef>
                <a:spcPts val="0"/>
              </a:spcBef>
              <a:spcAft>
                <a:spcPts val="0"/>
              </a:spcAft>
              <a:buClr>
                <a:srgbClr val="000000"/>
              </a:buClr>
              <a:buSzPts val="1100"/>
              <a:buFont typeface="Arial"/>
              <a:buNone/>
            </a:pPr>
            <a:r>
              <a:rPr lang="en-GB" sz="1600" b="1">
                <a:solidFill>
                  <a:srgbClr val="FFFFFF"/>
                </a:solidFill>
                <a:latin typeface="Roboto"/>
                <a:ea typeface="Roboto"/>
                <a:cs typeface="Roboto"/>
                <a:sym typeface="Roboto"/>
              </a:rPr>
              <a:t>5. Friendship</a:t>
            </a:r>
            <a:endParaRPr sz="1600" b="1">
              <a:solidFill>
                <a:srgbClr val="FFFFFF"/>
              </a:solidFill>
              <a:latin typeface="Roboto"/>
              <a:ea typeface="Roboto"/>
              <a:cs typeface="Roboto"/>
              <a:sym typeface="Roboto"/>
            </a:endParaRPr>
          </a:p>
          <a:p>
            <a:pPr marL="0" marR="0" lvl="0" indent="0" algn="l" rtl="0">
              <a:lnSpc>
                <a:spcPct val="100000"/>
              </a:lnSpc>
              <a:spcBef>
                <a:spcPts val="0"/>
              </a:spcBef>
              <a:spcAft>
                <a:spcPts val="0"/>
              </a:spcAft>
              <a:buNone/>
            </a:pPr>
            <a:endParaRPr sz="1800" b="1">
              <a:solidFill>
                <a:srgbClr val="FFFF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4500"/>
              <a:buFont typeface="Arial"/>
              <a:buNone/>
            </a:pPr>
            <a:endParaRPr sz="1800" b="1">
              <a:solidFill>
                <a:srgbClr val="FFFFFF"/>
              </a:solidFill>
              <a:latin typeface="Roboto"/>
              <a:ea typeface="Roboto"/>
              <a:cs typeface="Roboto"/>
              <a:sym typeface="Roboto"/>
            </a:endParaRPr>
          </a:p>
        </p:txBody>
      </p:sp>
      <p:cxnSp>
        <p:nvCxnSpPr>
          <p:cNvPr id="61" name="Google Shape;61;p15"/>
          <p:cNvCxnSpPr/>
          <p:nvPr/>
        </p:nvCxnSpPr>
        <p:spPr>
          <a:xfrm rot="10800000" flipH="1">
            <a:off x="449275" y="1813950"/>
            <a:ext cx="1057200" cy="2100"/>
          </a:xfrm>
          <a:prstGeom prst="straightConnector1">
            <a:avLst/>
          </a:prstGeom>
          <a:noFill/>
          <a:ln w="9525" cap="flat" cmpd="sng">
            <a:solidFill>
              <a:srgbClr val="FFFFFF"/>
            </a:solidFill>
            <a:prstDash val="solid"/>
            <a:round/>
            <a:headEnd type="none" w="med" len="med"/>
            <a:tailEnd type="none"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6" name="Google Shape;66;p16"/>
          <p:cNvSpPr txBox="1"/>
          <p:nvPr/>
        </p:nvSpPr>
        <p:spPr>
          <a:xfrm>
            <a:off x="360000" y="648000"/>
            <a:ext cx="3772500" cy="2567083"/>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GB" sz="3500" dirty="0">
                <a:solidFill>
                  <a:srgbClr val="E62F32"/>
                </a:solidFill>
                <a:latin typeface="Roboto Light"/>
                <a:ea typeface="Roboto Light"/>
                <a:cs typeface="Roboto Light"/>
                <a:sym typeface="Roboto Light"/>
              </a:rPr>
              <a:t>Friendship</a:t>
            </a:r>
            <a:endParaRPr sz="3500" dirty="0">
              <a:solidFill>
                <a:srgbClr val="E62F32"/>
              </a:solidFill>
              <a:latin typeface="Roboto Light"/>
              <a:ea typeface="Roboto Light"/>
              <a:cs typeface="Roboto Light"/>
              <a:sym typeface="Roboto Light"/>
            </a:endParaRPr>
          </a:p>
          <a:p>
            <a:pPr marL="0" marR="0" lvl="0" indent="0" algn="l" rtl="0">
              <a:lnSpc>
                <a:spcPct val="115000"/>
              </a:lnSpc>
              <a:spcBef>
                <a:spcPts val="0"/>
              </a:spcBef>
              <a:spcAft>
                <a:spcPts val="0"/>
              </a:spcAft>
              <a:buClr>
                <a:schemeClr val="dk1"/>
              </a:buClr>
              <a:buSzPts val="1100"/>
              <a:buFont typeface="Arial"/>
              <a:buNone/>
            </a:pPr>
            <a:r>
              <a:rPr lang="en-GB" sz="1200" b="1" dirty="0">
                <a:solidFill>
                  <a:srgbClr val="E62F32"/>
                </a:solidFill>
                <a:latin typeface="Roboto"/>
                <a:ea typeface="Roboto"/>
                <a:cs typeface="Roboto"/>
                <a:sym typeface="Roboto"/>
              </a:rPr>
              <a:t>In this unit we will:</a:t>
            </a:r>
            <a:endParaRPr sz="1200" b="1" dirty="0">
              <a:solidFill>
                <a:srgbClr val="E62F32"/>
              </a:solidFill>
              <a:latin typeface="Roboto"/>
              <a:ea typeface="Roboto"/>
              <a:cs typeface="Roboto"/>
              <a:sym typeface="Roboto"/>
            </a:endParaRPr>
          </a:p>
          <a:p>
            <a:pPr marL="238800" marR="0" lvl="0" indent="-228600" algn="l" rtl="0">
              <a:lnSpc>
                <a:spcPct val="115000"/>
              </a:lnSpc>
              <a:spcBef>
                <a:spcPts val="500"/>
              </a:spcBef>
              <a:spcAft>
                <a:spcPts val="0"/>
              </a:spcAft>
              <a:buClr>
                <a:schemeClr val="lt1"/>
              </a:buClr>
              <a:buSzPts val="1200"/>
              <a:buFont typeface="+mj-lt"/>
              <a:buAutoNum type="arabicPeriod"/>
            </a:pPr>
            <a:r>
              <a:rPr lang="en-GB" sz="1200" dirty="0">
                <a:solidFill>
                  <a:schemeClr val="lt1"/>
                </a:solidFill>
                <a:latin typeface="Roboto"/>
                <a:ea typeface="Roboto"/>
                <a:cs typeface="Roboto"/>
                <a:sym typeface="Roboto"/>
              </a:rPr>
              <a:t>Recall the constructive habits in a relationship.</a:t>
            </a:r>
            <a:endParaRPr sz="1200" dirty="0">
              <a:solidFill>
                <a:schemeClr val="lt1"/>
              </a:solidFill>
              <a:latin typeface="Roboto"/>
              <a:ea typeface="Roboto"/>
              <a:cs typeface="Roboto"/>
              <a:sym typeface="Roboto"/>
            </a:endParaRPr>
          </a:p>
          <a:p>
            <a:pPr marL="238800" marR="0" lvl="0" indent="-228600" algn="l" rtl="0">
              <a:lnSpc>
                <a:spcPct val="115000"/>
              </a:lnSpc>
              <a:spcBef>
                <a:spcPts val="0"/>
              </a:spcBef>
              <a:spcAft>
                <a:spcPts val="0"/>
              </a:spcAft>
              <a:buClr>
                <a:schemeClr val="lt1"/>
              </a:buClr>
              <a:buSzPts val="1200"/>
              <a:buFont typeface="+mj-lt"/>
              <a:buAutoNum type="arabicPeriod"/>
            </a:pPr>
            <a:r>
              <a:rPr lang="en-GB" sz="1200" dirty="0">
                <a:solidFill>
                  <a:schemeClr val="lt1"/>
                </a:solidFill>
                <a:latin typeface="Roboto"/>
                <a:ea typeface="Roboto"/>
                <a:cs typeface="Roboto"/>
                <a:sym typeface="Roboto"/>
              </a:rPr>
              <a:t>Take steps to build more caring relationships.</a:t>
            </a:r>
            <a:endParaRPr sz="1200" dirty="0">
              <a:solidFill>
                <a:schemeClr val="lt1"/>
              </a:solidFill>
              <a:latin typeface="Roboto"/>
              <a:ea typeface="Roboto"/>
              <a:cs typeface="Roboto"/>
              <a:sym typeface="Roboto"/>
            </a:endParaRPr>
          </a:p>
          <a:p>
            <a:pPr marL="238800" marR="0" lvl="0" indent="-228600" algn="l" rtl="0">
              <a:lnSpc>
                <a:spcPct val="115000"/>
              </a:lnSpc>
              <a:spcBef>
                <a:spcPts val="0"/>
              </a:spcBef>
              <a:spcAft>
                <a:spcPts val="0"/>
              </a:spcAft>
              <a:buClr>
                <a:schemeClr val="lt1"/>
              </a:buClr>
              <a:buSzPts val="1200"/>
              <a:buFont typeface="+mj-lt"/>
              <a:buAutoNum type="arabicPeriod"/>
            </a:pPr>
            <a:r>
              <a:rPr lang="en-GB" sz="1200" dirty="0">
                <a:solidFill>
                  <a:schemeClr val="lt1"/>
                </a:solidFill>
                <a:latin typeface="Roboto"/>
                <a:ea typeface="Roboto"/>
                <a:cs typeface="Roboto"/>
                <a:sym typeface="Roboto"/>
              </a:rPr>
              <a:t>Reflect critically on the authenticity of my friendships – which of them are more real, connected and loyal?</a:t>
            </a:r>
            <a:endParaRPr sz="1200" dirty="0">
              <a:solidFill>
                <a:schemeClr val="lt1"/>
              </a:solidFill>
              <a:latin typeface="Roboto"/>
              <a:ea typeface="Roboto"/>
              <a:cs typeface="Roboto"/>
              <a:sym typeface="Roboto"/>
            </a:endParaRPr>
          </a:p>
          <a:p>
            <a:pPr marL="238800" marR="0" lvl="0" indent="-228600" algn="l" rtl="0">
              <a:lnSpc>
                <a:spcPct val="115000"/>
              </a:lnSpc>
              <a:spcBef>
                <a:spcPts val="0"/>
              </a:spcBef>
              <a:spcAft>
                <a:spcPts val="0"/>
              </a:spcAft>
              <a:buClr>
                <a:schemeClr val="lt1"/>
              </a:buClr>
              <a:buSzPts val="1200"/>
              <a:buFont typeface="+mj-lt"/>
              <a:buAutoNum type="arabicPeriod"/>
            </a:pPr>
            <a:r>
              <a:rPr lang="en-GB" sz="1200" dirty="0">
                <a:solidFill>
                  <a:schemeClr val="lt1"/>
                </a:solidFill>
                <a:latin typeface="Roboto"/>
                <a:ea typeface="Roboto"/>
                <a:cs typeface="Roboto"/>
                <a:sym typeface="Roboto"/>
              </a:rPr>
              <a:t>Investigate how to deal with conflict when it arises in a friendship.</a:t>
            </a:r>
            <a:endParaRPr sz="1500" dirty="0">
              <a:solidFill>
                <a:schemeClr val="lt1"/>
              </a:solidFill>
              <a:latin typeface="Roboto"/>
              <a:ea typeface="Roboto"/>
              <a:cs typeface="Roboto"/>
              <a:sym typeface="Roboto"/>
            </a:endParaRPr>
          </a:p>
        </p:txBody>
      </p:sp>
      <p:sp>
        <p:nvSpPr>
          <p:cNvPr id="67" name="Google Shape;67;p16"/>
          <p:cNvSpPr txBox="1"/>
          <p:nvPr/>
        </p:nvSpPr>
        <p:spPr>
          <a:xfrm>
            <a:off x="360000" y="135975"/>
            <a:ext cx="4124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a:solidFill>
                  <a:srgbClr val="E62F32"/>
                </a:solidFill>
                <a:latin typeface="Roboto"/>
                <a:ea typeface="Roboto"/>
                <a:cs typeface="Roboto"/>
                <a:sym typeface="Roboto"/>
              </a:rPr>
              <a:t>5. Friendship</a:t>
            </a:r>
            <a:endParaRPr sz="1200" b="1">
              <a:solidFill>
                <a:srgbClr val="E62F32"/>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sp>
        <p:nvSpPr>
          <p:cNvPr id="72" name="Google Shape;72;p17"/>
          <p:cNvSpPr txBox="1"/>
          <p:nvPr/>
        </p:nvSpPr>
        <p:spPr>
          <a:xfrm>
            <a:off x="360000" y="648000"/>
            <a:ext cx="2147700" cy="310210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500"/>
              </a:spcAft>
              <a:buClr>
                <a:srgbClr val="000000"/>
              </a:buClr>
              <a:buSzPts val="3500"/>
              <a:buFont typeface="Arial"/>
              <a:buNone/>
            </a:pPr>
            <a:r>
              <a:rPr lang="en-GB" sz="2000" dirty="0">
                <a:solidFill>
                  <a:srgbClr val="E62F32"/>
                </a:solidFill>
                <a:latin typeface="Roboto Light"/>
                <a:ea typeface="Roboto Light"/>
                <a:cs typeface="Roboto Light"/>
                <a:sym typeface="Roboto Light"/>
              </a:rPr>
              <a:t>Life skill focus </a:t>
            </a:r>
            <a:endParaRPr sz="2000" dirty="0">
              <a:solidFill>
                <a:srgbClr val="E62F32"/>
              </a:solidFill>
              <a:latin typeface="Roboto Light"/>
              <a:ea typeface="Roboto Light"/>
              <a:cs typeface="Roboto Light"/>
              <a:sym typeface="Roboto Light"/>
            </a:endParaRPr>
          </a:p>
          <a:p>
            <a:pPr marL="0" lvl="0" indent="0" algn="l" rtl="0">
              <a:lnSpc>
                <a:spcPct val="115000"/>
              </a:lnSpc>
              <a:spcAft>
                <a:spcPts val="500"/>
              </a:spcAft>
              <a:buClr>
                <a:srgbClr val="000000"/>
              </a:buClr>
              <a:buSzPts val="1100"/>
              <a:buFont typeface="Arial"/>
              <a:buNone/>
            </a:pPr>
            <a:r>
              <a:rPr lang="en-GB" sz="1200" b="1" dirty="0">
                <a:solidFill>
                  <a:schemeClr val="lt1"/>
                </a:solidFill>
                <a:latin typeface="Roboto"/>
                <a:ea typeface="Roboto"/>
                <a:cs typeface="Roboto"/>
                <a:sym typeface="Roboto"/>
              </a:rPr>
              <a:t>Prudence:</a:t>
            </a:r>
            <a:r>
              <a:rPr lang="en-GB" sz="1200" dirty="0">
                <a:solidFill>
                  <a:schemeClr val="lt1"/>
                </a:solidFill>
                <a:latin typeface="Roboto"/>
                <a:ea typeface="Roboto"/>
                <a:cs typeface="Roboto"/>
                <a:sym typeface="Roboto"/>
              </a:rPr>
              <a:t> Knowing how to look after my friendships.</a:t>
            </a:r>
            <a:endParaRPr sz="1200" dirty="0">
              <a:solidFill>
                <a:schemeClr val="lt1"/>
              </a:solidFill>
              <a:latin typeface="Roboto"/>
              <a:ea typeface="Roboto"/>
              <a:cs typeface="Roboto"/>
              <a:sym typeface="Roboto"/>
            </a:endParaRPr>
          </a:p>
          <a:p>
            <a:pPr marL="0" lvl="0" indent="0" algn="l" rtl="0">
              <a:lnSpc>
                <a:spcPct val="115000"/>
              </a:lnSpc>
              <a:spcAft>
                <a:spcPts val="500"/>
              </a:spcAft>
              <a:buClr>
                <a:schemeClr val="dk1"/>
              </a:buClr>
              <a:buSzPts val="1100"/>
              <a:buFont typeface="Arial"/>
              <a:buNone/>
            </a:pPr>
            <a:r>
              <a:rPr lang="en-GB" sz="1200" b="1" dirty="0">
                <a:solidFill>
                  <a:schemeClr val="lt1"/>
                </a:solidFill>
                <a:latin typeface="Roboto"/>
                <a:ea typeface="Roboto"/>
                <a:cs typeface="Roboto"/>
                <a:sym typeface="Roboto"/>
              </a:rPr>
              <a:t>Fortitude:</a:t>
            </a:r>
            <a:r>
              <a:rPr lang="en-GB" sz="1200" dirty="0">
                <a:solidFill>
                  <a:schemeClr val="lt1"/>
                </a:solidFill>
                <a:latin typeface="Roboto"/>
                <a:ea typeface="Roboto"/>
                <a:cs typeface="Roboto"/>
                <a:sym typeface="Roboto"/>
              </a:rPr>
              <a:t> Being courageous in facing conflict.</a:t>
            </a:r>
            <a:endParaRPr sz="1200" dirty="0">
              <a:solidFill>
                <a:schemeClr val="lt1"/>
              </a:solidFill>
              <a:latin typeface="Roboto"/>
              <a:ea typeface="Roboto"/>
              <a:cs typeface="Roboto"/>
              <a:sym typeface="Roboto"/>
            </a:endParaRPr>
          </a:p>
          <a:p>
            <a:pPr marL="0" lvl="0" indent="0" algn="l" rtl="0">
              <a:lnSpc>
                <a:spcPct val="115000"/>
              </a:lnSpc>
              <a:spcBef>
                <a:spcPts val="500"/>
              </a:spcBef>
              <a:spcAft>
                <a:spcPts val="500"/>
              </a:spcAft>
              <a:buClr>
                <a:schemeClr val="dk1"/>
              </a:buClr>
              <a:buSzPts val="1100"/>
              <a:buFont typeface="Arial"/>
              <a:buNone/>
            </a:pPr>
            <a:endParaRPr sz="1200" dirty="0">
              <a:solidFill>
                <a:srgbClr val="2D2D72"/>
              </a:solidFill>
              <a:latin typeface="Roboto"/>
              <a:ea typeface="Roboto"/>
              <a:cs typeface="Roboto"/>
              <a:sym typeface="Roboto"/>
            </a:endParaRPr>
          </a:p>
          <a:p>
            <a:pPr marL="0" lvl="0" indent="0" algn="l" rtl="0">
              <a:lnSpc>
                <a:spcPct val="115000"/>
              </a:lnSpc>
              <a:spcBef>
                <a:spcPts val="500"/>
              </a:spcBef>
              <a:spcAft>
                <a:spcPts val="500"/>
              </a:spcAft>
              <a:buClr>
                <a:schemeClr val="dk1"/>
              </a:buClr>
              <a:buSzPts val="1100"/>
              <a:buFont typeface="Arial"/>
              <a:buNone/>
            </a:pPr>
            <a:endParaRPr sz="1500" dirty="0">
              <a:solidFill>
                <a:srgbClr val="2D2D72"/>
              </a:solidFill>
              <a:latin typeface="Roboto"/>
              <a:ea typeface="Roboto"/>
              <a:cs typeface="Roboto"/>
              <a:sym typeface="Roboto"/>
            </a:endParaRPr>
          </a:p>
          <a:p>
            <a:pPr marL="0" lvl="0" indent="0" algn="l" rtl="0">
              <a:lnSpc>
                <a:spcPct val="115000"/>
              </a:lnSpc>
              <a:spcBef>
                <a:spcPts val="500"/>
              </a:spcBef>
              <a:spcAft>
                <a:spcPts val="500"/>
              </a:spcAft>
              <a:buClr>
                <a:srgbClr val="000000"/>
              </a:buClr>
              <a:buSzPts val="1100"/>
              <a:buFont typeface="Arial"/>
              <a:buNone/>
            </a:pPr>
            <a:endParaRPr sz="1500" dirty="0">
              <a:solidFill>
                <a:srgbClr val="2D2D72"/>
              </a:solidFill>
              <a:latin typeface="Roboto"/>
              <a:ea typeface="Roboto"/>
              <a:cs typeface="Roboto"/>
              <a:sym typeface="Roboto"/>
            </a:endParaRPr>
          </a:p>
          <a:p>
            <a:pPr marL="0" lvl="0" indent="0" algn="l" rtl="0">
              <a:lnSpc>
                <a:spcPct val="115000"/>
              </a:lnSpc>
              <a:spcBef>
                <a:spcPts val="500"/>
              </a:spcBef>
              <a:spcAft>
                <a:spcPts val="500"/>
              </a:spcAft>
              <a:buClr>
                <a:srgbClr val="000000"/>
              </a:buClr>
              <a:buSzPts val="1100"/>
              <a:buFont typeface="Arial"/>
              <a:buNone/>
            </a:pPr>
            <a:endParaRPr sz="1500" dirty="0">
              <a:solidFill>
                <a:srgbClr val="2D2D72"/>
              </a:solidFill>
              <a:latin typeface="Roboto"/>
              <a:ea typeface="Roboto"/>
              <a:cs typeface="Roboto"/>
              <a:sym typeface="Roboto"/>
            </a:endParaRPr>
          </a:p>
        </p:txBody>
      </p:sp>
      <p:sp>
        <p:nvSpPr>
          <p:cNvPr id="73" name="Google Shape;73;p17"/>
          <p:cNvSpPr txBox="1"/>
          <p:nvPr/>
        </p:nvSpPr>
        <p:spPr>
          <a:xfrm>
            <a:off x="360000" y="135975"/>
            <a:ext cx="4124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a:solidFill>
                  <a:srgbClr val="E62F32"/>
                </a:solidFill>
                <a:latin typeface="Roboto"/>
                <a:ea typeface="Roboto"/>
                <a:cs typeface="Roboto"/>
                <a:sym typeface="Roboto"/>
              </a:rPr>
              <a:t>5. Friendship</a:t>
            </a:r>
            <a:endParaRPr sz="1200" b="1">
              <a:solidFill>
                <a:srgbClr val="E62F32"/>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Google Shape;78;p18"/>
          <p:cNvPicPr preferRelativeResize="0"/>
          <p:nvPr/>
        </p:nvPicPr>
        <p:blipFill rotWithShape="1">
          <a:blip r:embed="rId3">
            <a:alphaModFix/>
          </a:blip>
          <a:srcRect l="-31730" t="922" r="31729" b="912"/>
          <a:stretch/>
        </p:blipFill>
        <p:spPr>
          <a:xfrm>
            <a:off x="941650" y="0"/>
            <a:ext cx="8202348" cy="5185675"/>
          </a:xfrm>
          <a:prstGeom prst="rect">
            <a:avLst/>
          </a:prstGeom>
          <a:noFill/>
          <a:ln>
            <a:noFill/>
          </a:ln>
        </p:spPr>
      </p:pic>
      <p:pic>
        <p:nvPicPr>
          <p:cNvPr id="79" name="Google Shape;79;p18"/>
          <p:cNvPicPr preferRelativeResize="0"/>
          <p:nvPr/>
        </p:nvPicPr>
        <p:blipFill rotWithShape="1">
          <a:blip r:embed="rId4">
            <a:alphaModFix/>
          </a:blip>
          <a:srcRect l="23643" t="-359" r="-22486" b="360"/>
          <a:stretch/>
        </p:blipFill>
        <p:spPr>
          <a:xfrm>
            <a:off x="0" y="-21100"/>
            <a:ext cx="9143998" cy="5206774"/>
          </a:xfrm>
          <a:prstGeom prst="rect">
            <a:avLst/>
          </a:prstGeom>
          <a:noFill/>
          <a:ln>
            <a:noFill/>
          </a:ln>
        </p:spPr>
      </p:pic>
      <p:sp>
        <p:nvSpPr>
          <p:cNvPr id="80" name="Google Shape;80;p18"/>
          <p:cNvSpPr txBox="1"/>
          <p:nvPr/>
        </p:nvSpPr>
        <p:spPr>
          <a:xfrm>
            <a:off x="360000" y="135975"/>
            <a:ext cx="41241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GB" sz="1200" b="1">
                <a:solidFill>
                  <a:srgbClr val="E62F32"/>
                </a:solidFill>
                <a:latin typeface="Roboto"/>
                <a:ea typeface="Roboto"/>
                <a:cs typeface="Roboto"/>
                <a:sym typeface="Roboto"/>
              </a:rPr>
              <a:t>5. Friendship</a:t>
            </a:r>
            <a:endParaRPr sz="1200" b="1">
              <a:solidFill>
                <a:srgbClr val="E62F32"/>
              </a:solidFill>
              <a:latin typeface="Roboto"/>
              <a:ea typeface="Roboto"/>
              <a:cs typeface="Roboto"/>
              <a:sym typeface="Roboto"/>
            </a:endParaRPr>
          </a:p>
          <a:p>
            <a:pPr marL="0" lvl="0" indent="0" algn="l" rtl="0">
              <a:spcBef>
                <a:spcPts val="0"/>
              </a:spcBef>
              <a:spcAft>
                <a:spcPts val="0"/>
              </a:spcAft>
              <a:buNone/>
            </a:pPr>
            <a:endParaRPr sz="1200" b="1">
              <a:solidFill>
                <a:srgbClr val="E62F32"/>
              </a:solidFill>
              <a:latin typeface="Roboto"/>
              <a:ea typeface="Roboto"/>
              <a:cs typeface="Roboto"/>
              <a:sym typeface="Roboto"/>
            </a:endParaRPr>
          </a:p>
        </p:txBody>
      </p:sp>
      <p:sp>
        <p:nvSpPr>
          <p:cNvPr id="81" name="Google Shape;81;p18"/>
          <p:cNvSpPr txBox="1"/>
          <p:nvPr/>
        </p:nvSpPr>
        <p:spPr>
          <a:xfrm>
            <a:off x="360000" y="648000"/>
            <a:ext cx="2893200" cy="2374466"/>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500"/>
              </a:spcAft>
              <a:buClr>
                <a:srgbClr val="000000"/>
              </a:buClr>
              <a:buSzPts val="1100"/>
              <a:buFont typeface="Arial"/>
              <a:buNone/>
            </a:pPr>
            <a:r>
              <a:rPr lang="en-GB" sz="1800" dirty="0">
                <a:solidFill>
                  <a:srgbClr val="E62F32"/>
                </a:solidFill>
                <a:latin typeface="Roboto Light"/>
                <a:ea typeface="Roboto Light"/>
                <a:cs typeface="Roboto Light"/>
                <a:sym typeface="Roboto Light"/>
              </a:rPr>
              <a:t>Discussion</a:t>
            </a:r>
            <a:endParaRPr sz="1800" dirty="0">
              <a:solidFill>
                <a:srgbClr val="E62F32"/>
              </a:solidFill>
              <a:latin typeface="Roboto Light"/>
              <a:ea typeface="Roboto Light"/>
              <a:cs typeface="Roboto Light"/>
              <a:sym typeface="Roboto Light"/>
            </a:endParaRPr>
          </a:p>
          <a:p>
            <a:pPr marL="0" lvl="0" indent="0" algn="l" rtl="0">
              <a:lnSpc>
                <a:spcPct val="115000"/>
              </a:lnSpc>
              <a:spcAft>
                <a:spcPts val="500"/>
              </a:spcAft>
              <a:buNone/>
            </a:pPr>
            <a:r>
              <a:rPr lang="en-GB" sz="1200" dirty="0">
                <a:solidFill>
                  <a:srgbClr val="2D2D72"/>
                </a:solidFill>
                <a:latin typeface="Roboto"/>
                <a:ea typeface="Roboto"/>
                <a:cs typeface="Roboto"/>
                <a:sym typeface="Roboto"/>
              </a:rPr>
              <a:t>Sort this list of habits into the constructive and destructive relationship habits.</a:t>
            </a:r>
            <a:endParaRPr sz="1200" dirty="0">
              <a:solidFill>
                <a:srgbClr val="2D2D72"/>
              </a:solidFill>
              <a:latin typeface="Roboto"/>
              <a:ea typeface="Roboto"/>
              <a:cs typeface="Roboto"/>
              <a:sym typeface="Roboto"/>
            </a:endParaRPr>
          </a:p>
          <a:p>
            <a:pPr marL="0" lvl="0" indent="0" algn="l" rtl="0">
              <a:lnSpc>
                <a:spcPct val="115000"/>
              </a:lnSpc>
              <a:spcAft>
                <a:spcPts val="500"/>
              </a:spcAft>
              <a:buNone/>
            </a:pPr>
            <a:r>
              <a:rPr lang="en-GB" sz="1200" dirty="0">
                <a:solidFill>
                  <a:srgbClr val="2D2D72"/>
                </a:solidFill>
                <a:latin typeface="Roboto"/>
                <a:ea typeface="Roboto"/>
                <a:cs typeface="Roboto"/>
                <a:sym typeface="Roboto"/>
              </a:rPr>
              <a:t>Think about which caring habits you appreciate the most, and which deadly habits you find most hurtful. </a:t>
            </a:r>
            <a:endParaRPr sz="1200" dirty="0">
              <a:solidFill>
                <a:srgbClr val="2D2D72"/>
              </a:solidFill>
              <a:latin typeface="Roboto"/>
              <a:ea typeface="Roboto"/>
              <a:cs typeface="Roboto"/>
              <a:sym typeface="Roboto"/>
            </a:endParaRPr>
          </a:p>
          <a:p>
            <a:pPr marL="0" lvl="0" indent="0" algn="l" rtl="0">
              <a:lnSpc>
                <a:spcPct val="115000"/>
              </a:lnSpc>
              <a:spcBef>
                <a:spcPts val="1000"/>
              </a:spcBef>
              <a:spcAft>
                <a:spcPts val="500"/>
              </a:spcAft>
              <a:buNone/>
            </a:pPr>
            <a:r>
              <a:rPr lang="en-GB" sz="1200" dirty="0">
                <a:solidFill>
                  <a:srgbClr val="2D2D72"/>
                </a:solidFill>
                <a:latin typeface="Roboto"/>
                <a:ea typeface="Roboto"/>
                <a:cs typeface="Roboto"/>
                <a:sym typeface="Roboto"/>
              </a:rPr>
              <a:t> </a:t>
            </a:r>
            <a:endParaRPr sz="1200" dirty="0">
              <a:solidFill>
                <a:srgbClr val="2D2D72"/>
              </a:solidFill>
              <a:latin typeface="Roboto"/>
              <a:ea typeface="Roboto"/>
              <a:cs typeface="Roboto"/>
              <a:sym typeface="Roboto"/>
            </a:endParaRPr>
          </a:p>
        </p:txBody>
      </p:sp>
      <p:graphicFrame>
        <p:nvGraphicFramePr>
          <p:cNvPr id="82" name="Google Shape;82;p18"/>
          <p:cNvGraphicFramePr/>
          <p:nvPr>
            <p:extLst>
              <p:ext uri="{D42A27DB-BD31-4B8C-83A1-F6EECF244321}">
                <p14:modId xmlns:p14="http://schemas.microsoft.com/office/powerpoint/2010/main" val="3097480947"/>
              </p:ext>
            </p:extLst>
          </p:nvPr>
        </p:nvGraphicFramePr>
        <p:xfrm>
          <a:off x="360000" y="2447275"/>
          <a:ext cx="4337600" cy="2048225"/>
        </p:xfrm>
        <a:graphic>
          <a:graphicData uri="http://schemas.openxmlformats.org/drawingml/2006/table">
            <a:tbl>
              <a:tblPr>
                <a:noFill/>
                <a:tableStyleId>{910B6151-E46C-49C8-8A07-2A57A533E7E0}</a:tableStyleId>
              </a:tblPr>
              <a:tblGrid>
                <a:gridCol w="1518175">
                  <a:extLst>
                    <a:ext uri="{9D8B030D-6E8A-4147-A177-3AD203B41FA5}">
                      <a16:colId xmlns:a16="http://schemas.microsoft.com/office/drawing/2014/main" val="20000"/>
                    </a:ext>
                  </a:extLst>
                </a:gridCol>
                <a:gridCol w="2819425">
                  <a:extLst>
                    <a:ext uri="{9D8B030D-6E8A-4147-A177-3AD203B41FA5}">
                      <a16:colId xmlns:a16="http://schemas.microsoft.com/office/drawing/2014/main" val="20001"/>
                    </a:ext>
                  </a:extLst>
                </a:gridCol>
              </a:tblGrid>
              <a:tr h="2048225">
                <a:tc>
                  <a:txBody>
                    <a:bodyPr/>
                    <a:lstStyle/>
                    <a:p>
                      <a:pPr marL="216000" lvl="0" indent="-184200" algn="l" rtl="0">
                        <a:lnSpc>
                          <a:spcPct val="115000"/>
                        </a:lnSpc>
                        <a:spcBef>
                          <a:spcPts val="1000"/>
                        </a:spcBef>
                        <a:spcAft>
                          <a:spcPts val="0"/>
                        </a:spcAft>
                        <a:buClr>
                          <a:srgbClr val="2D2D72"/>
                        </a:buClr>
                        <a:buSzPts val="1200"/>
                        <a:buFont typeface="Roboto"/>
                        <a:buChar char="●"/>
                      </a:pPr>
                      <a:r>
                        <a:rPr lang="en-GB" sz="1200" dirty="0">
                          <a:solidFill>
                            <a:srgbClr val="2D2D72"/>
                          </a:solidFill>
                          <a:latin typeface="Roboto"/>
                          <a:ea typeface="Roboto"/>
                          <a:cs typeface="Roboto"/>
                          <a:sym typeface="Roboto"/>
                        </a:rPr>
                        <a:t>Listening </a:t>
                      </a:r>
                      <a:endParaRPr sz="1200" dirty="0">
                        <a:solidFill>
                          <a:srgbClr val="2D2D72"/>
                        </a:solidFill>
                        <a:latin typeface="Roboto"/>
                        <a:ea typeface="Roboto"/>
                        <a:cs typeface="Roboto"/>
                        <a:sym typeface="Roboto"/>
                      </a:endParaRPr>
                    </a:p>
                    <a:p>
                      <a:pPr marL="216000" lvl="0" indent="-184200" algn="l" rtl="0">
                        <a:lnSpc>
                          <a:spcPct val="115000"/>
                        </a:lnSpc>
                        <a:spcBef>
                          <a:spcPts val="0"/>
                        </a:spcBef>
                        <a:spcAft>
                          <a:spcPts val="0"/>
                        </a:spcAft>
                        <a:buClr>
                          <a:srgbClr val="2D2D72"/>
                        </a:buClr>
                        <a:buSzPts val="1200"/>
                        <a:buFont typeface="Roboto"/>
                        <a:buChar char="●"/>
                      </a:pPr>
                      <a:r>
                        <a:rPr lang="en-GB" sz="1200" dirty="0">
                          <a:solidFill>
                            <a:srgbClr val="2D2D72"/>
                          </a:solidFill>
                          <a:latin typeface="Roboto"/>
                          <a:ea typeface="Roboto"/>
                          <a:cs typeface="Roboto"/>
                          <a:sym typeface="Roboto"/>
                        </a:rPr>
                        <a:t>Nagging</a:t>
                      </a:r>
                      <a:endParaRPr sz="1200" dirty="0">
                        <a:solidFill>
                          <a:srgbClr val="2D2D72"/>
                        </a:solidFill>
                        <a:latin typeface="Roboto"/>
                        <a:ea typeface="Roboto"/>
                        <a:cs typeface="Roboto"/>
                        <a:sym typeface="Roboto"/>
                      </a:endParaRPr>
                    </a:p>
                    <a:p>
                      <a:pPr marL="216000" lvl="0" indent="-184200" algn="l" rtl="0">
                        <a:lnSpc>
                          <a:spcPct val="115000"/>
                        </a:lnSpc>
                        <a:spcBef>
                          <a:spcPts val="0"/>
                        </a:spcBef>
                        <a:spcAft>
                          <a:spcPts val="0"/>
                        </a:spcAft>
                        <a:buClr>
                          <a:srgbClr val="2D2D72"/>
                        </a:buClr>
                        <a:buSzPts val="1200"/>
                        <a:buFont typeface="Roboto"/>
                        <a:buChar char="●"/>
                      </a:pPr>
                      <a:r>
                        <a:rPr lang="en-GB" sz="1200" dirty="0">
                          <a:solidFill>
                            <a:srgbClr val="2D2D72"/>
                          </a:solidFill>
                          <a:latin typeface="Roboto"/>
                          <a:ea typeface="Roboto"/>
                          <a:cs typeface="Roboto"/>
                          <a:sym typeface="Roboto"/>
                        </a:rPr>
                        <a:t>Complaining </a:t>
                      </a:r>
                      <a:endParaRPr sz="1200" dirty="0">
                        <a:solidFill>
                          <a:srgbClr val="2D2D72"/>
                        </a:solidFill>
                        <a:latin typeface="Roboto"/>
                        <a:ea typeface="Roboto"/>
                        <a:cs typeface="Roboto"/>
                        <a:sym typeface="Roboto"/>
                      </a:endParaRPr>
                    </a:p>
                    <a:p>
                      <a:pPr marL="216000" lvl="0" indent="-184200" algn="l" rtl="0">
                        <a:lnSpc>
                          <a:spcPct val="115000"/>
                        </a:lnSpc>
                        <a:spcBef>
                          <a:spcPts val="0"/>
                        </a:spcBef>
                        <a:spcAft>
                          <a:spcPts val="0"/>
                        </a:spcAft>
                        <a:buClr>
                          <a:srgbClr val="2D2D72"/>
                        </a:buClr>
                        <a:buSzPts val="1200"/>
                        <a:buFont typeface="Roboto"/>
                        <a:buChar char="●"/>
                      </a:pPr>
                      <a:r>
                        <a:rPr lang="en-GB" sz="1200" dirty="0">
                          <a:solidFill>
                            <a:srgbClr val="2D2D72"/>
                          </a:solidFill>
                          <a:latin typeface="Roboto"/>
                          <a:ea typeface="Roboto"/>
                          <a:cs typeface="Roboto"/>
                          <a:sym typeface="Roboto"/>
                        </a:rPr>
                        <a:t>Respecting</a:t>
                      </a:r>
                      <a:endParaRPr sz="1200" dirty="0">
                        <a:solidFill>
                          <a:srgbClr val="2D2D72"/>
                        </a:solidFill>
                        <a:latin typeface="Roboto"/>
                        <a:ea typeface="Roboto"/>
                        <a:cs typeface="Roboto"/>
                        <a:sym typeface="Roboto"/>
                      </a:endParaRPr>
                    </a:p>
                    <a:p>
                      <a:pPr marL="216000" lvl="0" indent="-184200" algn="l" rtl="0">
                        <a:lnSpc>
                          <a:spcPct val="115000"/>
                        </a:lnSpc>
                        <a:spcBef>
                          <a:spcPts val="0"/>
                        </a:spcBef>
                        <a:spcAft>
                          <a:spcPts val="0"/>
                        </a:spcAft>
                        <a:buClr>
                          <a:srgbClr val="2D2D72"/>
                        </a:buClr>
                        <a:buSzPts val="1200"/>
                        <a:buFont typeface="Roboto"/>
                        <a:buChar char="●"/>
                      </a:pPr>
                      <a:r>
                        <a:rPr lang="en-GB" sz="1200" dirty="0">
                          <a:solidFill>
                            <a:srgbClr val="2D2D72"/>
                          </a:solidFill>
                          <a:latin typeface="Roboto"/>
                          <a:ea typeface="Roboto"/>
                          <a:cs typeface="Roboto"/>
                          <a:sym typeface="Roboto"/>
                        </a:rPr>
                        <a:t>Blaming</a:t>
                      </a:r>
                      <a:endParaRPr sz="1200" dirty="0">
                        <a:solidFill>
                          <a:srgbClr val="2D2D72"/>
                        </a:solidFill>
                        <a:latin typeface="Roboto"/>
                        <a:ea typeface="Roboto"/>
                        <a:cs typeface="Roboto"/>
                        <a:sym typeface="Roboto"/>
                      </a:endParaRPr>
                    </a:p>
                    <a:p>
                      <a:pPr marL="216000" lvl="0" indent="-184200" algn="l" rtl="0">
                        <a:lnSpc>
                          <a:spcPct val="115000"/>
                        </a:lnSpc>
                        <a:spcBef>
                          <a:spcPts val="0"/>
                        </a:spcBef>
                        <a:spcAft>
                          <a:spcPts val="0"/>
                        </a:spcAft>
                        <a:buClr>
                          <a:srgbClr val="2D2D72"/>
                        </a:buClr>
                        <a:buSzPts val="1200"/>
                        <a:buFont typeface="Roboto"/>
                        <a:buChar char="●"/>
                      </a:pPr>
                      <a:r>
                        <a:rPr lang="en-GB" sz="1200" dirty="0">
                          <a:solidFill>
                            <a:srgbClr val="2D2D72"/>
                          </a:solidFill>
                          <a:latin typeface="Roboto"/>
                          <a:ea typeface="Roboto"/>
                          <a:cs typeface="Roboto"/>
                          <a:sym typeface="Roboto"/>
                        </a:rPr>
                        <a:t>Encouraging </a:t>
                      </a:r>
                      <a:endParaRPr sz="1200" dirty="0">
                        <a:solidFill>
                          <a:srgbClr val="2D2D72"/>
                        </a:solidFill>
                        <a:latin typeface="Roboto"/>
                        <a:ea typeface="Roboto"/>
                        <a:cs typeface="Roboto"/>
                        <a:sym typeface="Roboto"/>
                      </a:endParaRPr>
                    </a:p>
                    <a:p>
                      <a:pPr marL="216000" lvl="0" indent="-184200" algn="l" rtl="0">
                        <a:lnSpc>
                          <a:spcPct val="115000"/>
                        </a:lnSpc>
                        <a:spcBef>
                          <a:spcPts val="0"/>
                        </a:spcBef>
                        <a:spcAft>
                          <a:spcPts val="0"/>
                        </a:spcAft>
                        <a:buClr>
                          <a:srgbClr val="2D2D72"/>
                        </a:buClr>
                        <a:buSzPts val="1200"/>
                        <a:buFont typeface="Roboto"/>
                        <a:buChar char="●"/>
                      </a:pPr>
                      <a:r>
                        <a:rPr lang="en-GB" sz="1200" dirty="0">
                          <a:solidFill>
                            <a:srgbClr val="2D2D72"/>
                          </a:solidFill>
                          <a:latin typeface="Roboto"/>
                          <a:ea typeface="Roboto"/>
                          <a:cs typeface="Roboto"/>
                          <a:sym typeface="Roboto"/>
                        </a:rPr>
                        <a:t>Accepting </a:t>
                      </a:r>
                      <a:endParaRPr dirty="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216000" lvl="0" indent="-184200" algn="l" rtl="0">
                        <a:lnSpc>
                          <a:spcPct val="115000"/>
                        </a:lnSpc>
                        <a:spcBef>
                          <a:spcPts val="1000"/>
                        </a:spcBef>
                        <a:spcAft>
                          <a:spcPts val="0"/>
                        </a:spcAft>
                        <a:buClr>
                          <a:srgbClr val="2D2D72"/>
                        </a:buClr>
                        <a:buSzPts val="1200"/>
                        <a:buFont typeface="Roboto"/>
                        <a:buChar char="●"/>
                      </a:pPr>
                      <a:r>
                        <a:rPr lang="en-GB" sz="1200" dirty="0">
                          <a:solidFill>
                            <a:srgbClr val="2D2D72"/>
                          </a:solidFill>
                          <a:latin typeface="Roboto"/>
                          <a:ea typeface="Roboto"/>
                          <a:cs typeface="Roboto"/>
                          <a:sym typeface="Roboto"/>
                        </a:rPr>
                        <a:t>Criticizing</a:t>
                      </a:r>
                      <a:endParaRPr sz="1200" dirty="0">
                        <a:solidFill>
                          <a:srgbClr val="2D2D72"/>
                        </a:solidFill>
                        <a:latin typeface="Roboto"/>
                        <a:ea typeface="Roboto"/>
                        <a:cs typeface="Roboto"/>
                        <a:sym typeface="Roboto"/>
                      </a:endParaRPr>
                    </a:p>
                    <a:p>
                      <a:pPr marL="216000" lvl="0" indent="-184200" algn="l" rtl="0">
                        <a:lnSpc>
                          <a:spcPct val="115000"/>
                        </a:lnSpc>
                        <a:spcBef>
                          <a:spcPts val="0"/>
                        </a:spcBef>
                        <a:spcAft>
                          <a:spcPts val="0"/>
                        </a:spcAft>
                        <a:buClr>
                          <a:srgbClr val="2D2D72"/>
                        </a:buClr>
                        <a:buSzPts val="1200"/>
                        <a:buFont typeface="Roboto"/>
                        <a:buChar char="●"/>
                      </a:pPr>
                      <a:r>
                        <a:rPr lang="en-GB" sz="1200" dirty="0">
                          <a:solidFill>
                            <a:srgbClr val="2D2D72"/>
                          </a:solidFill>
                          <a:latin typeface="Roboto"/>
                          <a:ea typeface="Roboto"/>
                          <a:cs typeface="Roboto"/>
                          <a:sym typeface="Roboto"/>
                        </a:rPr>
                        <a:t>Threatening</a:t>
                      </a:r>
                      <a:endParaRPr sz="1200" dirty="0">
                        <a:solidFill>
                          <a:srgbClr val="2D2D72"/>
                        </a:solidFill>
                        <a:latin typeface="Roboto"/>
                        <a:ea typeface="Roboto"/>
                        <a:cs typeface="Roboto"/>
                        <a:sym typeface="Roboto"/>
                      </a:endParaRPr>
                    </a:p>
                    <a:p>
                      <a:pPr marL="216000" lvl="0" indent="-184200" algn="l" rtl="0">
                        <a:lnSpc>
                          <a:spcPct val="115000"/>
                        </a:lnSpc>
                        <a:spcBef>
                          <a:spcPts val="0"/>
                        </a:spcBef>
                        <a:spcAft>
                          <a:spcPts val="0"/>
                        </a:spcAft>
                        <a:buClr>
                          <a:srgbClr val="2D2D72"/>
                        </a:buClr>
                        <a:buSzPts val="1200"/>
                        <a:buFont typeface="Roboto"/>
                        <a:buChar char="●"/>
                      </a:pPr>
                      <a:r>
                        <a:rPr lang="en-GB" sz="1200" dirty="0">
                          <a:solidFill>
                            <a:srgbClr val="2D2D72"/>
                          </a:solidFill>
                          <a:latin typeface="Roboto"/>
                          <a:ea typeface="Roboto"/>
                          <a:cs typeface="Roboto"/>
                          <a:sym typeface="Roboto"/>
                        </a:rPr>
                        <a:t>Trusting</a:t>
                      </a:r>
                      <a:endParaRPr sz="1200" dirty="0">
                        <a:solidFill>
                          <a:srgbClr val="2D2D72"/>
                        </a:solidFill>
                        <a:latin typeface="Roboto"/>
                        <a:ea typeface="Roboto"/>
                        <a:cs typeface="Roboto"/>
                        <a:sym typeface="Roboto"/>
                      </a:endParaRPr>
                    </a:p>
                    <a:p>
                      <a:pPr marL="216000" lvl="0" indent="-184200" algn="l" rtl="0">
                        <a:lnSpc>
                          <a:spcPct val="115000"/>
                        </a:lnSpc>
                        <a:spcBef>
                          <a:spcPts val="0"/>
                        </a:spcBef>
                        <a:spcAft>
                          <a:spcPts val="0"/>
                        </a:spcAft>
                        <a:buClr>
                          <a:srgbClr val="2D2D72"/>
                        </a:buClr>
                        <a:buSzPts val="1200"/>
                        <a:buFont typeface="Roboto"/>
                        <a:buChar char="●"/>
                      </a:pPr>
                      <a:r>
                        <a:rPr lang="en-GB" sz="1200" dirty="0">
                          <a:solidFill>
                            <a:srgbClr val="2D2D72"/>
                          </a:solidFill>
                          <a:latin typeface="Roboto"/>
                          <a:ea typeface="Roboto"/>
                          <a:cs typeface="Roboto"/>
                          <a:sym typeface="Roboto"/>
                        </a:rPr>
                        <a:t>Supporting </a:t>
                      </a:r>
                      <a:endParaRPr sz="1200" dirty="0">
                        <a:solidFill>
                          <a:srgbClr val="2D2D72"/>
                        </a:solidFill>
                        <a:latin typeface="Roboto"/>
                        <a:ea typeface="Roboto"/>
                        <a:cs typeface="Roboto"/>
                        <a:sym typeface="Roboto"/>
                      </a:endParaRPr>
                    </a:p>
                    <a:p>
                      <a:pPr marL="216000" lvl="0" indent="-184200" algn="l" rtl="0">
                        <a:lnSpc>
                          <a:spcPct val="115000"/>
                        </a:lnSpc>
                        <a:spcBef>
                          <a:spcPts val="0"/>
                        </a:spcBef>
                        <a:spcAft>
                          <a:spcPts val="0"/>
                        </a:spcAft>
                        <a:buClr>
                          <a:srgbClr val="2D2D72"/>
                        </a:buClr>
                        <a:buSzPts val="1200"/>
                        <a:buFont typeface="Roboto"/>
                        <a:buChar char="●"/>
                      </a:pPr>
                      <a:r>
                        <a:rPr lang="en-GB" sz="1200" dirty="0">
                          <a:solidFill>
                            <a:srgbClr val="2D2D72"/>
                          </a:solidFill>
                          <a:latin typeface="Roboto"/>
                          <a:ea typeface="Roboto"/>
                          <a:cs typeface="Roboto"/>
                          <a:sym typeface="Roboto"/>
                        </a:rPr>
                        <a:t>Punishing </a:t>
                      </a:r>
                      <a:endParaRPr sz="1200" dirty="0">
                        <a:solidFill>
                          <a:srgbClr val="2D2D72"/>
                        </a:solidFill>
                        <a:latin typeface="Roboto"/>
                        <a:ea typeface="Roboto"/>
                        <a:cs typeface="Roboto"/>
                        <a:sym typeface="Roboto"/>
                      </a:endParaRPr>
                    </a:p>
                    <a:p>
                      <a:pPr marL="216000" lvl="0" indent="-184200" algn="l" rtl="0">
                        <a:lnSpc>
                          <a:spcPct val="115000"/>
                        </a:lnSpc>
                        <a:spcBef>
                          <a:spcPts val="0"/>
                        </a:spcBef>
                        <a:spcAft>
                          <a:spcPts val="0"/>
                        </a:spcAft>
                        <a:buClr>
                          <a:srgbClr val="2D2D72"/>
                        </a:buClr>
                        <a:buSzPts val="1200"/>
                        <a:buFont typeface="Roboto"/>
                        <a:buChar char="●"/>
                      </a:pPr>
                      <a:r>
                        <a:rPr lang="en-GB" sz="1200" dirty="0">
                          <a:solidFill>
                            <a:srgbClr val="2D2D72"/>
                          </a:solidFill>
                          <a:latin typeface="Roboto"/>
                          <a:ea typeface="Roboto"/>
                          <a:cs typeface="Roboto"/>
                          <a:sym typeface="Roboto"/>
                        </a:rPr>
                        <a:t>Bribing, rewarding to control </a:t>
                      </a:r>
                      <a:endParaRPr sz="1200" dirty="0">
                        <a:solidFill>
                          <a:srgbClr val="2D2D72"/>
                        </a:solidFill>
                        <a:latin typeface="Roboto"/>
                        <a:ea typeface="Roboto"/>
                        <a:cs typeface="Roboto"/>
                        <a:sym typeface="Roboto"/>
                      </a:endParaRPr>
                    </a:p>
                    <a:p>
                      <a:pPr marL="216000" lvl="0" indent="-184200" algn="l" rtl="0">
                        <a:lnSpc>
                          <a:spcPct val="115000"/>
                        </a:lnSpc>
                        <a:spcBef>
                          <a:spcPts val="0"/>
                        </a:spcBef>
                        <a:spcAft>
                          <a:spcPts val="0"/>
                        </a:spcAft>
                        <a:buClr>
                          <a:srgbClr val="2D2D72"/>
                        </a:buClr>
                        <a:buSzPts val="1200"/>
                        <a:buFont typeface="Roboto"/>
                        <a:buChar char="●"/>
                      </a:pPr>
                      <a:r>
                        <a:rPr lang="en-GB" sz="1200" dirty="0">
                          <a:solidFill>
                            <a:srgbClr val="2D2D72"/>
                          </a:solidFill>
                          <a:latin typeface="Roboto"/>
                          <a:ea typeface="Roboto"/>
                          <a:cs typeface="Roboto"/>
                          <a:sym typeface="Roboto"/>
                        </a:rPr>
                        <a:t>Negotiating differences</a:t>
                      </a:r>
                      <a:endParaRPr dirty="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19"/>
          <p:cNvPicPr preferRelativeResize="0"/>
          <p:nvPr/>
        </p:nvPicPr>
        <p:blipFill rotWithShape="1">
          <a:blip r:embed="rId3">
            <a:alphaModFix/>
          </a:blip>
          <a:srcRect l="15958" t="1961" r="-5967" b="1429"/>
          <a:stretch/>
        </p:blipFill>
        <p:spPr>
          <a:xfrm>
            <a:off x="2" y="0"/>
            <a:ext cx="6389448" cy="5143503"/>
          </a:xfrm>
          <a:prstGeom prst="rect">
            <a:avLst/>
          </a:prstGeom>
          <a:noFill/>
          <a:ln>
            <a:noFill/>
          </a:ln>
        </p:spPr>
      </p:pic>
      <p:pic>
        <p:nvPicPr>
          <p:cNvPr id="88" name="Google Shape;88;p19"/>
          <p:cNvPicPr preferRelativeResize="0"/>
          <p:nvPr/>
        </p:nvPicPr>
        <p:blipFill rotWithShape="1">
          <a:blip r:embed="rId4">
            <a:alphaModFix/>
          </a:blip>
          <a:srcRect l="970" r="-1010"/>
          <a:stretch/>
        </p:blipFill>
        <p:spPr>
          <a:xfrm flipH="1">
            <a:off x="1" y="0"/>
            <a:ext cx="9143998" cy="5143501"/>
          </a:xfrm>
          <a:prstGeom prst="rect">
            <a:avLst/>
          </a:prstGeom>
          <a:noFill/>
          <a:ln>
            <a:noFill/>
          </a:ln>
        </p:spPr>
      </p:pic>
      <p:sp>
        <p:nvSpPr>
          <p:cNvPr id="89" name="Google Shape;89;p19"/>
          <p:cNvSpPr txBox="1"/>
          <p:nvPr/>
        </p:nvSpPr>
        <p:spPr>
          <a:xfrm>
            <a:off x="4695900" y="135975"/>
            <a:ext cx="41241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GB" sz="1200" b="1">
                <a:solidFill>
                  <a:srgbClr val="E62F32"/>
                </a:solidFill>
                <a:latin typeface="Roboto"/>
                <a:ea typeface="Roboto"/>
                <a:cs typeface="Roboto"/>
                <a:sym typeface="Roboto"/>
              </a:rPr>
              <a:t>5. Friendship</a:t>
            </a:r>
            <a:endParaRPr sz="1200" b="1">
              <a:solidFill>
                <a:srgbClr val="E62F32"/>
              </a:solidFill>
              <a:latin typeface="Roboto"/>
              <a:ea typeface="Roboto"/>
              <a:cs typeface="Roboto"/>
              <a:sym typeface="Roboto"/>
            </a:endParaRPr>
          </a:p>
        </p:txBody>
      </p:sp>
      <p:sp>
        <p:nvSpPr>
          <p:cNvPr id="90" name="Google Shape;90;p19"/>
          <p:cNvSpPr txBox="1"/>
          <p:nvPr/>
        </p:nvSpPr>
        <p:spPr>
          <a:xfrm>
            <a:off x="3985600" y="648000"/>
            <a:ext cx="4834200" cy="4236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500"/>
              </a:spcAft>
              <a:buClr>
                <a:schemeClr val="dk1"/>
              </a:buClr>
              <a:buSzPts val="1100"/>
              <a:buFont typeface="Arial"/>
              <a:buNone/>
            </a:pPr>
            <a:r>
              <a:rPr lang="en-GB" sz="1800" dirty="0">
                <a:solidFill>
                  <a:srgbClr val="E62F32"/>
                </a:solidFill>
                <a:latin typeface="Roboto Light"/>
                <a:ea typeface="Roboto Light"/>
                <a:cs typeface="Roboto Light"/>
                <a:sym typeface="Roboto Light"/>
              </a:rPr>
              <a:t>Growing in Friendship - Dealing with conflict</a:t>
            </a:r>
            <a:endParaRPr sz="1800" dirty="0">
              <a:solidFill>
                <a:srgbClr val="E62F32"/>
              </a:solidFill>
              <a:latin typeface="Roboto Light"/>
              <a:ea typeface="Roboto Light"/>
              <a:cs typeface="Roboto Light"/>
              <a:sym typeface="Roboto Light"/>
            </a:endParaRPr>
          </a:p>
          <a:p>
            <a:pPr marL="216000" lvl="0" indent="-216000" algn="l" rtl="0">
              <a:lnSpc>
                <a:spcPct val="115000"/>
              </a:lnSpc>
              <a:spcAft>
                <a:spcPts val="0"/>
              </a:spcAft>
              <a:buClr>
                <a:schemeClr val="dk1"/>
              </a:buClr>
              <a:buSzPts val="1100"/>
              <a:buFont typeface="Arial"/>
              <a:buNone/>
            </a:pPr>
            <a:r>
              <a:rPr lang="en-GB" sz="1200" b="1" dirty="0">
                <a:solidFill>
                  <a:srgbClr val="2D2D72"/>
                </a:solidFill>
                <a:latin typeface="Roboto"/>
                <a:ea typeface="Roboto"/>
                <a:cs typeface="Roboto"/>
                <a:sym typeface="Roboto"/>
              </a:rPr>
              <a:t>1.</a:t>
            </a:r>
            <a:r>
              <a:rPr lang="en-GB" sz="1200" dirty="0">
                <a:solidFill>
                  <a:srgbClr val="2D2D72"/>
                </a:solidFill>
                <a:latin typeface="Roboto"/>
                <a:ea typeface="Roboto"/>
                <a:cs typeface="Roboto"/>
                <a:sym typeface="Roboto"/>
              </a:rPr>
              <a:t>	Be honest but be considerate of the other person’s feelings.</a:t>
            </a:r>
            <a:endParaRPr sz="1200" dirty="0">
              <a:solidFill>
                <a:srgbClr val="2D2D72"/>
              </a:solidFill>
              <a:latin typeface="Roboto"/>
              <a:ea typeface="Roboto"/>
              <a:cs typeface="Roboto"/>
              <a:sym typeface="Roboto"/>
            </a:endParaRPr>
          </a:p>
          <a:p>
            <a:pPr marL="216000" lvl="0" indent="-216000" algn="l" rtl="0">
              <a:lnSpc>
                <a:spcPct val="115000"/>
              </a:lnSpc>
              <a:spcBef>
                <a:spcPts val="0"/>
              </a:spcBef>
              <a:spcAft>
                <a:spcPts val="0"/>
              </a:spcAft>
              <a:buClr>
                <a:schemeClr val="dk1"/>
              </a:buClr>
              <a:buSzPts val="1100"/>
              <a:buFont typeface="Arial"/>
              <a:buNone/>
            </a:pPr>
            <a:r>
              <a:rPr lang="en-GB" sz="1200" b="1" dirty="0">
                <a:solidFill>
                  <a:srgbClr val="2D2D72"/>
                </a:solidFill>
                <a:latin typeface="Roboto"/>
                <a:ea typeface="Roboto"/>
                <a:cs typeface="Roboto"/>
                <a:sym typeface="Roboto"/>
              </a:rPr>
              <a:t>2.</a:t>
            </a:r>
            <a:r>
              <a:rPr lang="en-GB" sz="1200" dirty="0">
                <a:solidFill>
                  <a:srgbClr val="2D2D72"/>
                </a:solidFill>
                <a:latin typeface="Roboto"/>
                <a:ea typeface="Roboto"/>
                <a:cs typeface="Roboto"/>
                <a:sym typeface="Roboto"/>
              </a:rPr>
              <a:t> 	Focus on sharing your thoughts and feelings rather than pointing out how the other person has acted badly</a:t>
            </a:r>
            <a:endParaRPr sz="1200" dirty="0">
              <a:solidFill>
                <a:srgbClr val="2D2D72"/>
              </a:solidFill>
              <a:latin typeface="Roboto"/>
              <a:ea typeface="Roboto"/>
              <a:cs typeface="Roboto"/>
              <a:sym typeface="Roboto"/>
            </a:endParaRPr>
          </a:p>
          <a:p>
            <a:pPr marL="216000" lvl="0" indent="-216000" algn="l" rtl="0">
              <a:lnSpc>
                <a:spcPct val="115000"/>
              </a:lnSpc>
              <a:spcBef>
                <a:spcPts val="0"/>
              </a:spcBef>
              <a:spcAft>
                <a:spcPts val="0"/>
              </a:spcAft>
              <a:buClr>
                <a:schemeClr val="dk1"/>
              </a:buClr>
              <a:buSzPts val="1100"/>
              <a:buFont typeface="Arial"/>
              <a:buNone/>
            </a:pPr>
            <a:r>
              <a:rPr lang="en-GB" sz="1200" b="1" dirty="0">
                <a:solidFill>
                  <a:srgbClr val="2D2D72"/>
                </a:solidFill>
                <a:latin typeface="Roboto"/>
                <a:ea typeface="Roboto"/>
                <a:cs typeface="Roboto"/>
                <a:sym typeface="Roboto"/>
              </a:rPr>
              <a:t>3.</a:t>
            </a:r>
            <a:r>
              <a:rPr lang="en-GB" sz="1200" dirty="0">
                <a:solidFill>
                  <a:srgbClr val="2D2D72"/>
                </a:solidFill>
                <a:latin typeface="Roboto"/>
                <a:ea typeface="Roboto"/>
                <a:cs typeface="Roboto"/>
                <a:sym typeface="Roboto"/>
              </a:rPr>
              <a:t>	Allow the other person to share without interrupting.</a:t>
            </a:r>
            <a:endParaRPr sz="1200" dirty="0">
              <a:solidFill>
                <a:srgbClr val="2D2D72"/>
              </a:solidFill>
              <a:latin typeface="Roboto"/>
              <a:ea typeface="Roboto"/>
              <a:cs typeface="Roboto"/>
              <a:sym typeface="Roboto"/>
            </a:endParaRPr>
          </a:p>
          <a:p>
            <a:pPr marL="216000" lvl="0" indent="-216000" algn="l" rtl="0">
              <a:lnSpc>
                <a:spcPct val="115000"/>
              </a:lnSpc>
              <a:spcBef>
                <a:spcPts val="0"/>
              </a:spcBef>
              <a:spcAft>
                <a:spcPts val="0"/>
              </a:spcAft>
              <a:buClr>
                <a:schemeClr val="dk1"/>
              </a:buClr>
              <a:buSzPts val="1100"/>
              <a:buFont typeface="Arial"/>
              <a:buNone/>
            </a:pPr>
            <a:r>
              <a:rPr lang="en-GB" sz="1200" b="1" dirty="0">
                <a:solidFill>
                  <a:srgbClr val="2D2D72"/>
                </a:solidFill>
                <a:latin typeface="Roboto"/>
                <a:ea typeface="Roboto"/>
                <a:cs typeface="Roboto"/>
                <a:sym typeface="Roboto"/>
              </a:rPr>
              <a:t>4.</a:t>
            </a:r>
            <a:r>
              <a:rPr lang="en-GB" sz="1200" dirty="0">
                <a:solidFill>
                  <a:srgbClr val="2D2D72"/>
                </a:solidFill>
                <a:latin typeface="Roboto"/>
                <a:ea typeface="Roboto"/>
                <a:cs typeface="Roboto"/>
                <a:sym typeface="Roboto"/>
              </a:rPr>
              <a:t>	Try to listen carefully to the other perspective without reacting defensively.</a:t>
            </a:r>
            <a:endParaRPr sz="1200" dirty="0">
              <a:solidFill>
                <a:srgbClr val="2D2D72"/>
              </a:solidFill>
              <a:latin typeface="Roboto"/>
              <a:ea typeface="Roboto"/>
              <a:cs typeface="Roboto"/>
              <a:sym typeface="Roboto"/>
            </a:endParaRPr>
          </a:p>
          <a:p>
            <a:pPr marL="216000" lvl="0" indent="-216000" algn="l" rtl="0">
              <a:lnSpc>
                <a:spcPct val="115000"/>
              </a:lnSpc>
              <a:spcBef>
                <a:spcPts val="0"/>
              </a:spcBef>
              <a:spcAft>
                <a:spcPts val="0"/>
              </a:spcAft>
              <a:buClr>
                <a:schemeClr val="dk1"/>
              </a:buClr>
              <a:buSzPts val="1100"/>
              <a:buFont typeface="Arial"/>
              <a:buNone/>
            </a:pPr>
            <a:r>
              <a:rPr lang="en-GB" sz="1200" b="1" dirty="0">
                <a:solidFill>
                  <a:srgbClr val="2D2D72"/>
                </a:solidFill>
                <a:latin typeface="Roboto"/>
                <a:ea typeface="Roboto"/>
                <a:cs typeface="Roboto"/>
                <a:sym typeface="Roboto"/>
              </a:rPr>
              <a:t>5.</a:t>
            </a:r>
            <a:r>
              <a:rPr lang="en-GB" sz="1200" dirty="0">
                <a:solidFill>
                  <a:srgbClr val="2D2D72"/>
                </a:solidFill>
                <a:latin typeface="Roboto"/>
                <a:ea typeface="Roboto"/>
                <a:cs typeface="Roboto"/>
                <a:sym typeface="Roboto"/>
              </a:rPr>
              <a:t>  You can point out a person’s mistakes without using harsh criticism or shaming the other person.</a:t>
            </a:r>
            <a:endParaRPr sz="1200" dirty="0">
              <a:solidFill>
                <a:srgbClr val="2D2D72"/>
              </a:solidFill>
              <a:latin typeface="Roboto"/>
              <a:ea typeface="Roboto"/>
              <a:cs typeface="Roboto"/>
              <a:sym typeface="Roboto"/>
            </a:endParaRPr>
          </a:p>
          <a:p>
            <a:pPr marL="216000" lvl="0" indent="-216000" algn="l" rtl="0">
              <a:lnSpc>
                <a:spcPct val="115000"/>
              </a:lnSpc>
              <a:spcBef>
                <a:spcPts val="0"/>
              </a:spcBef>
              <a:spcAft>
                <a:spcPts val="0"/>
              </a:spcAft>
              <a:buClr>
                <a:schemeClr val="dk1"/>
              </a:buClr>
              <a:buSzPts val="1100"/>
              <a:buFont typeface="Arial"/>
              <a:buNone/>
            </a:pPr>
            <a:r>
              <a:rPr lang="en-GB" sz="1200" b="1" dirty="0">
                <a:solidFill>
                  <a:srgbClr val="2D2D72"/>
                </a:solidFill>
                <a:latin typeface="Roboto"/>
                <a:ea typeface="Roboto"/>
                <a:cs typeface="Roboto"/>
                <a:sym typeface="Roboto"/>
              </a:rPr>
              <a:t>6.</a:t>
            </a:r>
            <a:r>
              <a:rPr lang="en-GB" sz="1200" dirty="0">
                <a:solidFill>
                  <a:srgbClr val="2D2D72"/>
                </a:solidFill>
                <a:latin typeface="Roboto"/>
                <a:ea typeface="Roboto"/>
                <a:cs typeface="Roboto"/>
                <a:sym typeface="Roboto"/>
              </a:rPr>
              <a:t>	Have realistic expectations – everyone makes mistakes.</a:t>
            </a:r>
            <a:endParaRPr sz="1200" dirty="0">
              <a:solidFill>
                <a:srgbClr val="2D2D72"/>
              </a:solidFill>
              <a:latin typeface="Roboto"/>
              <a:ea typeface="Roboto"/>
              <a:cs typeface="Roboto"/>
              <a:sym typeface="Roboto"/>
            </a:endParaRPr>
          </a:p>
          <a:p>
            <a:pPr marL="216000" lvl="0" indent="-216000" algn="l" rtl="0">
              <a:lnSpc>
                <a:spcPct val="115000"/>
              </a:lnSpc>
              <a:spcBef>
                <a:spcPts val="0"/>
              </a:spcBef>
              <a:spcAft>
                <a:spcPts val="0"/>
              </a:spcAft>
              <a:buClr>
                <a:schemeClr val="dk1"/>
              </a:buClr>
              <a:buSzPts val="1100"/>
              <a:buFont typeface="Arial"/>
              <a:buNone/>
            </a:pPr>
            <a:r>
              <a:rPr lang="en-GB" sz="1200" b="1" dirty="0">
                <a:solidFill>
                  <a:srgbClr val="2D2D72"/>
                </a:solidFill>
                <a:latin typeface="Roboto"/>
                <a:ea typeface="Roboto"/>
                <a:cs typeface="Roboto"/>
                <a:sym typeface="Roboto"/>
              </a:rPr>
              <a:t>7.</a:t>
            </a:r>
            <a:r>
              <a:rPr lang="en-GB" sz="1200" dirty="0">
                <a:solidFill>
                  <a:srgbClr val="2D2D72"/>
                </a:solidFill>
                <a:latin typeface="Roboto"/>
                <a:ea typeface="Roboto"/>
                <a:cs typeface="Roboto"/>
                <a:sym typeface="Roboto"/>
              </a:rPr>
              <a:t>	Be willing to forgive.</a:t>
            </a:r>
            <a:endParaRPr sz="1200" dirty="0">
              <a:solidFill>
                <a:srgbClr val="2D2D72"/>
              </a:solidFill>
              <a:latin typeface="Roboto"/>
              <a:ea typeface="Roboto"/>
              <a:cs typeface="Roboto"/>
              <a:sym typeface="Roboto"/>
            </a:endParaRPr>
          </a:p>
          <a:p>
            <a:pPr marL="216000" lvl="0" indent="-216000" algn="l" rtl="0">
              <a:lnSpc>
                <a:spcPct val="115000"/>
              </a:lnSpc>
              <a:spcBef>
                <a:spcPts val="0"/>
              </a:spcBef>
              <a:spcAft>
                <a:spcPts val="0"/>
              </a:spcAft>
              <a:buClr>
                <a:schemeClr val="dk1"/>
              </a:buClr>
              <a:buSzPts val="1100"/>
              <a:buFont typeface="Arial"/>
              <a:buNone/>
            </a:pPr>
            <a:r>
              <a:rPr lang="en-GB" sz="1200" b="1" dirty="0">
                <a:solidFill>
                  <a:srgbClr val="2D2D72"/>
                </a:solidFill>
                <a:latin typeface="Roboto"/>
                <a:ea typeface="Roboto"/>
                <a:cs typeface="Roboto"/>
                <a:sym typeface="Roboto"/>
              </a:rPr>
              <a:t>8. </a:t>
            </a:r>
            <a:r>
              <a:rPr lang="en-GB" sz="1200" dirty="0">
                <a:solidFill>
                  <a:srgbClr val="2D2D72"/>
                </a:solidFill>
                <a:latin typeface="Roboto"/>
                <a:ea typeface="Roboto"/>
                <a:cs typeface="Roboto"/>
                <a:sym typeface="Roboto"/>
              </a:rPr>
              <a:t>	If the other person is consistently using destructive rather than constructive habits in the friendship, and you are being repeatedly hurt, take care of yourself by letting go and moving on.</a:t>
            </a:r>
            <a:endParaRPr sz="1200" dirty="0">
              <a:solidFill>
                <a:srgbClr val="2D2D72"/>
              </a:solidFill>
              <a:latin typeface="Roboto"/>
              <a:ea typeface="Roboto"/>
              <a:cs typeface="Roboto"/>
              <a:sym typeface="Roboto"/>
            </a:endParaRPr>
          </a:p>
          <a:p>
            <a:pPr marL="216000" lvl="0" indent="-216000" algn="l" rtl="0">
              <a:lnSpc>
                <a:spcPct val="115000"/>
              </a:lnSpc>
              <a:spcBef>
                <a:spcPts val="0"/>
              </a:spcBef>
              <a:spcAft>
                <a:spcPts val="0"/>
              </a:spcAft>
              <a:buClr>
                <a:schemeClr val="dk1"/>
              </a:buClr>
              <a:buSzPts val="1100"/>
              <a:buFont typeface="Arial"/>
              <a:buNone/>
            </a:pPr>
            <a:r>
              <a:rPr lang="en-GB" sz="1200" b="1" dirty="0">
                <a:solidFill>
                  <a:srgbClr val="2D2D72"/>
                </a:solidFill>
                <a:latin typeface="Roboto"/>
                <a:ea typeface="Roboto"/>
                <a:cs typeface="Roboto"/>
                <a:sym typeface="Roboto"/>
              </a:rPr>
              <a:t>9.</a:t>
            </a:r>
            <a:r>
              <a:rPr lang="en-GB" sz="1200" dirty="0">
                <a:solidFill>
                  <a:srgbClr val="2D2D72"/>
                </a:solidFill>
                <a:latin typeface="Roboto"/>
                <a:ea typeface="Roboto"/>
                <a:cs typeface="Roboto"/>
                <a:sym typeface="Roboto"/>
              </a:rPr>
              <a:t>	Is there anything that you are doing that is hurtful?</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dirty="0">
              <a:solidFill>
                <a:srgbClr val="E62F32"/>
              </a:solidFill>
              <a:latin typeface="Roboto Light"/>
              <a:ea typeface="Roboto Light"/>
              <a:cs typeface="Roboto Light"/>
              <a:sym typeface="Roboto Light"/>
            </a:endParaRPr>
          </a:p>
          <a:p>
            <a:pPr marL="0" lvl="0" indent="0" algn="l" rtl="0">
              <a:lnSpc>
                <a:spcPct val="115000"/>
              </a:lnSpc>
              <a:spcBef>
                <a:spcPts val="1000"/>
              </a:spcBef>
              <a:spcAft>
                <a:spcPts val="0"/>
              </a:spcAft>
              <a:buClr>
                <a:srgbClr val="000000"/>
              </a:buClr>
              <a:buSzPts val="1100"/>
              <a:buFont typeface="Arial"/>
              <a:buNone/>
            </a:pPr>
            <a:endParaRPr sz="1200" dirty="0">
              <a:solidFill>
                <a:srgbClr val="2D2D72"/>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pic>
        <p:nvPicPr>
          <p:cNvPr id="95" name="Google Shape;95;p20"/>
          <p:cNvPicPr preferRelativeResize="0"/>
          <p:nvPr/>
        </p:nvPicPr>
        <p:blipFill rotWithShape="1">
          <a:blip r:embed="rId3">
            <a:alphaModFix/>
          </a:blip>
          <a:srcRect l="11896" r="-2435"/>
          <a:stretch/>
        </p:blipFill>
        <p:spPr>
          <a:xfrm>
            <a:off x="1" y="0"/>
            <a:ext cx="9143997" cy="5143500"/>
          </a:xfrm>
          <a:prstGeom prst="rect">
            <a:avLst/>
          </a:prstGeom>
          <a:noFill/>
          <a:ln>
            <a:noFill/>
          </a:ln>
        </p:spPr>
      </p:pic>
      <p:pic>
        <p:nvPicPr>
          <p:cNvPr id="96" name="Google Shape;96;p20"/>
          <p:cNvPicPr preferRelativeResize="0"/>
          <p:nvPr/>
        </p:nvPicPr>
        <p:blipFill rotWithShape="1">
          <a:blip r:embed="rId4">
            <a:alphaModFix/>
          </a:blip>
          <a:srcRect l="57792" r="-46500"/>
          <a:stretch/>
        </p:blipFill>
        <p:spPr>
          <a:xfrm rot="10800000">
            <a:off x="1036025" y="-1"/>
            <a:ext cx="8107974" cy="5143501"/>
          </a:xfrm>
          <a:prstGeom prst="rect">
            <a:avLst/>
          </a:prstGeom>
          <a:noFill/>
          <a:ln>
            <a:noFill/>
          </a:ln>
          <a:effectLst>
            <a:outerShdw blurRad="57150" dist="19050" dir="5400000" algn="bl" rotWithShape="0">
              <a:srgbClr val="000000">
                <a:alpha val="50000"/>
              </a:srgbClr>
            </a:outerShdw>
          </a:effectLst>
        </p:spPr>
      </p:pic>
      <p:sp>
        <p:nvSpPr>
          <p:cNvPr id="97" name="Google Shape;97;p20"/>
          <p:cNvSpPr txBox="1"/>
          <p:nvPr/>
        </p:nvSpPr>
        <p:spPr>
          <a:xfrm>
            <a:off x="360000" y="135975"/>
            <a:ext cx="4124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a:solidFill>
                  <a:schemeClr val="lt1"/>
                </a:solidFill>
                <a:latin typeface="Roboto"/>
                <a:ea typeface="Roboto"/>
                <a:cs typeface="Roboto"/>
                <a:sym typeface="Roboto"/>
              </a:rPr>
              <a:t>5. Friendship</a:t>
            </a:r>
            <a:endParaRPr sz="1200" b="1">
              <a:solidFill>
                <a:schemeClr val="lt1"/>
              </a:solidFill>
              <a:latin typeface="Roboto"/>
              <a:ea typeface="Roboto"/>
              <a:cs typeface="Roboto"/>
              <a:sym typeface="Roboto"/>
            </a:endParaRPr>
          </a:p>
        </p:txBody>
      </p:sp>
      <p:sp>
        <p:nvSpPr>
          <p:cNvPr id="98" name="Google Shape;98;p20"/>
          <p:cNvSpPr txBox="1"/>
          <p:nvPr/>
        </p:nvSpPr>
        <p:spPr>
          <a:xfrm>
            <a:off x="360000" y="641125"/>
            <a:ext cx="3491100" cy="343629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500"/>
              </a:spcAft>
              <a:buClr>
                <a:schemeClr val="dk1"/>
              </a:buClr>
              <a:buSzPts val="1100"/>
              <a:buFont typeface="Arial"/>
              <a:buNone/>
            </a:pPr>
            <a:r>
              <a:rPr lang="en-GB" sz="1800" dirty="0">
                <a:solidFill>
                  <a:schemeClr val="lt1"/>
                </a:solidFill>
                <a:latin typeface="Roboto"/>
                <a:ea typeface="Roboto"/>
                <a:cs typeface="Roboto"/>
                <a:sym typeface="Roboto"/>
              </a:rPr>
              <a:t>Discussion </a:t>
            </a:r>
            <a:endParaRPr sz="1800" dirty="0">
              <a:solidFill>
                <a:schemeClr val="lt1"/>
              </a:solidFill>
              <a:latin typeface="Roboto"/>
              <a:ea typeface="Roboto"/>
              <a:cs typeface="Roboto"/>
              <a:sym typeface="Roboto"/>
            </a:endParaRPr>
          </a:p>
          <a:p>
            <a:pPr marL="0" lvl="0" indent="0" algn="l" rtl="0">
              <a:lnSpc>
                <a:spcPct val="115000"/>
              </a:lnSpc>
              <a:spcAft>
                <a:spcPts val="500"/>
              </a:spcAft>
              <a:buNone/>
            </a:pPr>
            <a:r>
              <a:rPr lang="en-GB" sz="1200" dirty="0">
                <a:solidFill>
                  <a:schemeClr val="lt1"/>
                </a:solidFill>
                <a:latin typeface="Roboto Medium"/>
                <a:ea typeface="Roboto Medium"/>
                <a:cs typeface="Roboto Medium"/>
                <a:sym typeface="Roboto Medium"/>
              </a:rPr>
              <a:t>Two scenarios to role to reflect on:</a:t>
            </a:r>
            <a:endParaRPr sz="1200" dirty="0">
              <a:solidFill>
                <a:schemeClr val="lt1"/>
              </a:solidFill>
              <a:latin typeface="Roboto Medium"/>
              <a:ea typeface="Roboto Medium"/>
              <a:cs typeface="Roboto Medium"/>
              <a:sym typeface="Roboto Medium"/>
            </a:endParaRPr>
          </a:p>
          <a:p>
            <a:pPr marL="216000" lvl="0" indent="-184200" algn="l" rtl="0">
              <a:lnSpc>
                <a:spcPct val="115000"/>
              </a:lnSpc>
              <a:spcAft>
                <a:spcPts val="0"/>
              </a:spcAft>
              <a:buClr>
                <a:schemeClr val="lt1"/>
              </a:buClr>
              <a:buSzPts val="1200"/>
              <a:buFont typeface="Roboto Medium"/>
              <a:buChar char="●"/>
            </a:pPr>
            <a:r>
              <a:rPr lang="en-GB" sz="1200" dirty="0">
                <a:solidFill>
                  <a:schemeClr val="lt1"/>
                </a:solidFill>
                <a:latin typeface="Roboto Medium"/>
                <a:ea typeface="Roboto Medium"/>
                <a:cs typeface="Roboto Medium"/>
                <a:sym typeface="Roboto Medium"/>
              </a:rPr>
              <a:t>Sophie loaned Amy her favourite top to wear to a concert. Amy gave it back damaged and didn’t even apologise. Sophie is really angry and hasn’t spoken to Amy since.</a:t>
            </a:r>
            <a:endParaRPr sz="1200" dirty="0">
              <a:solidFill>
                <a:schemeClr val="lt1"/>
              </a:solidFill>
              <a:latin typeface="Roboto Medium"/>
              <a:ea typeface="Roboto Medium"/>
              <a:cs typeface="Roboto Medium"/>
              <a:sym typeface="Roboto Medium"/>
            </a:endParaRPr>
          </a:p>
          <a:p>
            <a:pPr marL="216000" lvl="0" indent="-184200" algn="l" rtl="0">
              <a:lnSpc>
                <a:spcPct val="115000"/>
              </a:lnSpc>
              <a:spcBef>
                <a:spcPts val="0"/>
              </a:spcBef>
              <a:spcAft>
                <a:spcPts val="0"/>
              </a:spcAft>
              <a:buClr>
                <a:schemeClr val="lt1"/>
              </a:buClr>
              <a:buSzPts val="1200"/>
              <a:buFont typeface="Roboto Medium"/>
              <a:buChar char="●"/>
            </a:pPr>
            <a:r>
              <a:rPr lang="en-GB" sz="1200" dirty="0">
                <a:solidFill>
                  <a:schemeClr val="lt1"/>
                </a:solidFill>
                <a:latin typeface="Roboto Medium"/>
                <a:ea typeface="Roboto Medium"/>
                <a:cs typeface="Roboto Medium"/>
                <a:sym typeface="Roboto Medium"/>
              </a:rPr>
              <a:t>A group of the lads were teasing Patrick about a girl he likes, and he was really embarrassed. His best friend John </a:t>
            </a:r>
            <a:br>
              <a:rPr lang="en-GB" sz="1200" dirty="0">
                <a:solidFill>
                  <a:schemeClr val="lt1"/>
                </a:solidFill>
                <a:latin typeface="Roboto Medium"/>
                <a:ea typeface="Roboto Medium"/>
                <a:cs typeface="Roboto Medium"/>
                <a:sym typeface="Roboto Medium"/>
              </a:rPr>
            </a:br>
            <a:r>
              <a:rPr lang="en-GB" sz="1200" dirty="0">
                <a:solidFill>
                  <a:schemeClr val="lt1"/>
                </a:solidFill>
                <a:latin typeface="Roboto Medium"/>
                <a:ea typeface="Roboto Medium"/>
                <a:cs typeface="Roboto Medium"/>
                <a:sym typeface="Roboto Medium"/>
              </a:rPr>
              <a:t>joined in with the lads and Patrick </a:t>
            </a:r>
            <a:br>
              <a:rPr lang="en-GB" sz="1200" dirty="0">
                <a:solidFill>
                  <a:schemeClr val="lt1"/>
                </a:solidFill>
                <a:latin typeface="Roboto Medium"/>
                <a:ea typeface="Roboto Medium"/>
                <a:cs typeface="Roboto Medium"/>
                <a:sym typeface="Roboto Medium"/>
              </a:rPr>
            </a:br>
            <a:r>
              <a:rPr lang="en-GB" sz="1200" dirty="0">
                <a:solidFill>
                  <a:schemeClr val="lt1"/>
                </a:solidFill>
                <a:latin typeface="Roboto Medium"/>
                <a:ea typeface="Roboto Medium"/>
                <a:cs typeface="Roboto Medium"/>
                <a:sym typeface="Roboto Medium"/>
              </a:rPr>
              <a:t>feels hurt. </a:t>
            </a:r>
            <a:endParaRPr sz="1200" dirty="0">
              <a:solidFill>
                <a:schemeClr val="lt1"/>
              </a:solidFill>
              <a:latin typeface="Roboto Medium"/>
              <a:ea typeface="Roboto Medium"/>
              <a:cs typeface="Roboto Medium"/>
              <a:sym typeface="Roboto Medium"/>
            </a:endParaRPr>
          </a:p>
          <a:p>
            <a:pPr marL="0" lvl="0" indent="0" algn="l" rtl="0">
              <a:lnSpc>
                <a:spcPct val="115000"/>
              </a:lnSpc>
              <a:spcBef>
                <a:spcPts val="1000"/>
              </a:spcBef>
              <a:spcAft>
                <a:spcPts val="0"/>
              </a:spcAft>
              <a:buNone/>
            </a:pPr>
            <a:endParaRPr sz="1200" dirty="0">
              <a:solidFill>
                <a:schemeClr val="lt1"/>
              </a:solidFill>
              <a:latin typeface="Roboto"/>
              <a:ea typeface="Roboto"/>
              <a:cs typeface="Roboto"/>
              <a:sym typeface="Roboto"/>
            </a:endParaRPr>
          </a:p>
          <a:p>
            <a:pPr marL="0" lvl="0" indent="0" algn="l" rtl="0">
              <a:lnSpc>
                <a:spcPct val="115000"/>
              </a:lnSpc>
              <a:spcBef>
                <a:spcPts val="1000"/>
              </a:spcBef>
              <a:spcAft>
                <a:spcPts val="0"/>
              </a:spcAft>
              <a:buNone/>
            </a:pPr>
            <a:endParaRPr sz="1200" dirty="0">
              <a:solidFill>
                <a:schemeClr val="lt1"/>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
        <p:cNvGrpSpPr/>
        <p:nvPr/>
      </p:nvGrpSpPr>
      <p:grpSpPr>
        <a:xfrm>
          <a:off x="0" y="0"/>
          <a:ext cx="0" cy="0"/>
          <a:chOff x="0" y="0"/>
          <a:chExt cx="0" cy="0"/>
        </a:xfrm>
      </p:grpSpPr>
      <p:pic>
        <p:nvPicPr>
          <p:cNvPr id="103" name="Google Shape;103;p21"/>
          <p:cNvPicPr preferRelativeResize="0"/>
          <p:nvPr/>
        </p:nvPicPr>
        <p:blipFill rotWithShape="1">
          <a:blip r:embed="rId3">
            <a:alphaModFix/>
          </a:blip>
          <a:srcRect r="39846" b="21216"/>
          <a:stretch/>
        </p:blipFill>
        <p:spPr>
          <a:xfrm>
            <a:off x="-1" y="0"/>
            <a:ext cx="5891727" cy="5143501"/>
          </a:xfrm>
          <a:prstGeom prst="rect">
            <a:avLst/>
          </a:prstGeom>
          <a:noFill/>
          <a:ln>
            <a:noFill/>
          </a:ln>
        </p:spPr>
      </p:pic>
      <p:pic>
        <p:nvPicPr>
          <p:cNvPr id="104" name="Google Shape;104;p21"/>
          <p:cNvPicPr preferRelativeResize="0"/>
          <p:nvPr/>
        </p:nvPicPr>
        <p:blipFill rotWithShape="1">
          <a:blip r:embed="rId4">
            <a:alphaModFix/>
          </a:blip>
          <a:srcRect l="21738" r="-21778"/>
          <a:stretch/>
        </p:blipFill>
        <p:spPr>
          <a:xfrm flipH="1">
            <a:off x="2" y="0"/>
            <a:ext cx="9143998" cy="5143501"/>
          </a:xfrm>
          <a:prstGeom prst="rect">
            <a:avLst/>
          </a:prstGeom>
          <a:noFill/>
          <a:ln>
            <a:noFill/>
          </a:ln>
          <a:effectLst>
            <a:outerShdw blurRad="57150" dist="19050" dir="5400000" algn="bl" rotWithShape="0">
              <a:srgbClr val="000000">
                <a:alpha val="50000"/>
              </a:srgbClr>
            </a:outerShdw>
          </a:effectLst>
        </p:spPr>
      </p:pic>
      <p:sp>
        <p:nvSpPr>
          <p:cNvPr id="105" name="Google Shape;105;p21"/>
          <p:cNvSpPr txBox="1"/>
          <p:nvPr/>
        </p:nvSpPr>
        <p:spPr>
          <a:xfrm>
            <a:off x="4695900" y="135975"/>
            <a:ext cx="41241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GB" sz="1200" b="1">
                <a:solidFill>
                  <a:srgbClr val="E62F32"/>
                </a:solidFill>
                <a:latin typeface="Roboto"/>
                <a:ea typeface="Roboto"/>
                <a:cs typeface="Roboto"/>
                <a:sym typeface="Roboto"/>
              </a:rPr>
              <a:t>5. Friendship</a:t>
            </a:r>
            <a:endParaRPr sz="1200" b="1">
              <a:solidFill>
                <a:srgbClr val="E62F32"/>
              </a:solidFill>
              <a:latin typeface="Roboto"/>
              <a:ea typeface="Roboto"/>
              <a:cs typeface="Roboto"/>
              <a:sym typeface="Roboto"/>
            </a:endParaRPr>
          </a:p>
        </p:txBody>
      </p:sp>
      <p:sp>
        <p:nvSpPr>
          <p:cNvPr id="106" name="Google Shape;106;p21"/>
          <p:cNvSpPr txBox="1"/>
          <p:nvPr/>
        </p:nvSpPr>
        <p:spPr>
          <a:xfrm>
            <a:off x="6031525" y="641125"/>
            <a:ext cx="2788500" cy="227033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500"/>
              </a:spcAft>
              <a:buClr>
                <a:schemeClr val="dk1"/>
              </a:buClr>
              <a:buSzPts val="1100"/>
              <a:buFont typeface="Arial"/>
              <a:buNone/>
            </a:pPr>
            <a:r>
              <a:rPr lang="en-GB" sz="1800" dirty="0">
                <a:solidFill>
                  <a:srgbClr val="E62F32"/>
                </a:solidFill>
                <a:latin typeface="Roboto Light"/>
                <a:ea typeface="Roboto Light"/>
                <a:cs typeface="Roboto Light"/>
                <a:sym typeface="Roboto Light"/>
              </a:rPr>
              <a:t>Be responsible</a:t>
            </a:r>
            <a:endParaRPr sz="1800" dirty="0">
              <a:solidFill>
                <a:srgbClr val="E62F32"/>
              </a:solidFill>
              <a:latin typeface="Roboto Light"/>
              <a:ea typeface="Roboto Light"/>
              <a:cs typeface="Roboto Light"/>
              <a:sym typeface="Roboto Light"/>
            </a:endParaRPr>
          </a:p>
          <a:p>
            <a:pPr marL="0" lvl="0" indent="0" algn="l" rtl="0">
              <a:lnSpc>
                <a:spcPct val="115000"/>
              </a:lnSpc>
              <a:spcAft>
                <a:spcPts val="500"/>
              </a:spcAft>
              <a:buClr>
                <a:schemeClr val="dk1"/>
              </a:buClr>
              <a:buSzPts val="1100"/>
              <a:buFont typeface="Arial"/>
              <a:buNone/>
            </a:pPr>
            <a:r>
              <a:rPr lang="en-GB" sz="1200" dirty="0">
                <a:solidFill>
                  <a:srgbClr val="2D2D72"/>
                </a:solidFill>
                <a:latin typeface="Roboto"/>
                <a:ea typeface="Roboto"/>
                <a:cs typeface="Roboto"/>
                <a:sym typeface="Roboto"/>
              </a:rPr>
              <a:t>Choose three positive steps to take to build stronger friendships. </a:t>
            </a:r>
            <a:endParaRPr sz="1200" dirty="0">
              <a:solidFill>
                <a:srgbClr val="2D2D72"/>
              </a:solidFill>
              <a:latin typeface="Roboto"/>
              <a:ea typeface="Roboto"/>
              <a:cs typeface="Roboto"/>
              <a:sym typeface="Roboto"/>
            </a:endParaRPr>
          </a:p>
          <a:p>
            <a:pPr marL="0" lvl="0" indent="0" algn="l" rtl="0">
              <a:lnSpc>
                <a:spcPct val="115000"/>
              </a:lnSpc>
              <a:spcBef>
                <a:spcPts val="1000"/>
              </a:spcBef>
              <a:spcAft>
                <a:spcPts val="500"/>
              </a:spcAft>
              <a:buClr>
                <a:schemeClr val="dk1"/>
              </a:buClr>
              <a:buSzPts val="1100"/>
              <a:buFont typeface="Arial"/>
              <a:buNone/>
            </a:pPr>
            <a:endParaRPr sz="1200" b="1" dirty="0">
              <a:solidFill>
                <a:srgbClr val="2D2D72"/>
              </a:solidFill>
              <a:latin typeface="Roboto"/>
              <a:ea typeface="Roboto"/>
              <a:cs typeface="Roboto"/>
              <a:sym typeface="Roboto"/>
            </a:endParaRPr>
          </a:p>
          <a:p>
            <a:pPr marL="0" lvl="0" indent="0" algn="l" rtl="0">
              <a:lnSpc>
                <a:spcPct val="115000"/>
              </a:lnSpc>
              <a:spcBef>
                <a:spcPts val="1000"/>
              </a:spcBef>
              <a:spcAft>
                <a:spcPts val="500"/>
              </a:spcAft>
              <a:buClr>
                <a:schemeClr val="dk1"/>
              </a:buClr>
              <a:buSzPts val="1100"/>
              <a:buFont typeface="Arial"/>
              <a:buNone/>
            </a:pPr>
            <a:endParaRPr sz="1200" b="1" dirty="0">
              <a:solidFill>
                <a:srgbClr val="2D2D72"/>
              </a:solidFill>
              <a:latin typeface="Roboto"/>
              <a:ea typeface="Roboto"/>
              <a:cs typeface="Roboto"/>
              <a:sym typeface="Roboto"/>
            </a:endParaRPr>
          </a:p>
          <a:p>
            <a:pPr marL="0" lvl="0" indent="0" algn="l" rtl="0">
              <a:lnSpc>
                <a:spcPct val="115000"/>
              </a:lnSpc>
              <a:spcBef>
                <a:spcPts val="1000"/>
              </a:spcBef>
              <a:spcAft>
                <a:spcPts val="500"/>
              </a:spcAft>
              <a:buNone/>
            </a:pPr>
            <a:endParaRPr sz="1200" dirty="0">
              <a:solidFill>
                <a:srgbClr val="2D2D72"/>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0"/>
        <p:cNvGrpSpPr/>
        <p:nvPr/>
      </p:nvGrpSpPr>
      <p:grpSpPr>
        <a:xfrm>
          <a:off x="0" y="0"/>
          <a:ext cx="0" cy="0"/>
          <a:chOff x="0" y="0"/>
          <a:chExt cx="0" cy="0"/>
        </a:xfrm>
      </p:grpSpPr>
      <p:pic>
        <p:nvPicPr>
          <p:cNvPr id="111" name="Google Shape;111;p22"/>
          <p:cNvPicPr preferRelativeResize="0"/>
          <p:nvPr/>
        </p:nvPicPr>
        <p:blipFill rotWithShape="1">
          <a:blip r:embed="rId3">
            <a:alphaModFix/>
          </a:blip>
          <a:srcRect l="-1527" t="9321" r="22388"/>
          <a:stretch/>
        </p:blipFill>
        <p:spPr>
          <a:xfrm>
            <a:off x="2409100" y="0"/>
            <a:ext cx="6734899" cy="5143501"/>
          </a:xfrm>
          <a:prstGeom prst="rect">
            <a:avLst/>
          </a:prstGeom>
          <a:noFill/>
          <a:ln>
            <a:noFill/>
          </a:ln>
        </p:spPr>
      </p:pic>
      <p:pic>
        <p:nvPicPr>
          <p:cNvPr id="112" name="Google Shape;112;p22"/>
          <p:cNvPicPr preferRelativeResize="0"/>
          <p:nvPr/>
        </p:nvPicPr>
        <p:blipFill rotWithShape="1">
          <a:blip r:embed="rId4">
            <a:alphaModFix/>
          </a:blip>
          <a:srcRect l="16570" r="-16510"/>
          <a:stretch/>
        </p:blipFill>
        <p:spPr>
          <a:xfrm>
            <a:off x="4400" y="-1"/>
            <a:ext cx="9135200" cy="5143501"/>
          </a:xfrm>
          <a:prstGeom prst="rect">
            <a:avLst/>
          </a:prstGeom>
          <a:noFill/>
          <a:ln>
            <a:noFill/>
          </a:ln>
          <a:effectLst>
            <a:outerShdw blurRad="57150" dist="19050" dir="5400000" algn="bl" rotWithShape="0">
              <a:srgbClr val="000000">
                <a:alpha val="50000"/>
              </a:srgbClr>
            </a:outerShdw>
          </a:effectLst>
        </p:spPr>
      </p:pic>
      <p:sp>
        <p:nvSpPr>
          <p:cNvPr id="113" name="Google Shape;113;p22"/>
          <p:cNvSpPr txBox="1"/>
          <p:nvPr/>
        </p:nvSpPr>
        <p:spPr>
          <a:xfrm>
            <a:off x="360000" y="135975"/>
            <a:ext cx="4124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a:solidFill>
                  <a:srgbClr val="E62F32"/>
                </a:solidFill>
                <a:latin typeface="Roboto"/>
                <a:ea typeface="Roboto"/>
                <a:cs typeface="Roboto"/>
                <a:sym typeface="Roboto"/>
              </a:rPr>
              <a:t>5. Friendship</a:t>
            </a:r>
            <a:endParaRPr sz="1200" b="1">
              <a:solidFill>
                <a:srgbClr val="E62F32"/>
              </a:solidFill>
              <a:latin typeface="Roboto"/>
              <a:ea typeface="Roboto"/>
              <a:cs typeface="Roboto"/>
              <a:sym typeface="Roboto"/>
            </a:endParaRPr>
          </a:p>
        </p:txBody>
      </p:sp>
      <p:sp>
        <p:nvSpPr>
          <p:cNvPr id="114" name="Google Shape;114;p22"/>
          <p:cNvSpPr txBox="1"/>
          <p:nvPr/>
        </p:nvSpPr>
        <p:spPr>
          <a:xfrm>
            <a:off x="360000" y="648000"/>
            <a:ext cx="3399300" cy="356453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Aft>
                <a:spcPts val="500"/>
              </a:spcAft>
              <a:buClr>
                <a:schemeClr val="dk1"/>
              </a:buClr>
              <a:buSzPts val="1100"/>
              <a:buFont typeface="Arial"/>
              <a:buNone/>
            </a:pPr>
            <a:r>
              <a:rPr lang="en-GB" sz="1800" dirty="0">
                <a:solidFill>
                  <a:srgbClr val="E62F32"/>
                </a:solidFill>
                <a:latin typeface="Roboto Light"/>
                <a:ea typeface="Roboto Light"/>
                <a:cs typeface="Roboto Light"/>
                <a:sym typeface="Roboto Light"/>
              </a:rPr>
              <a:t>Be connected, build resilience</a:t>
            </a:r>
            <a:endParaRPr sz="1600" dirty="0">
              <a:solidFill>
                <a:srgbClr val="E62F32"/>
              </a:solidFill>
              <a:latin typeface="Roboto Light"/>
              <a:ea typeface="Roboto Light"/>
              <a:cs typeface="Roboto Light"/>
              <a:sym typeface="Roboto Light"/>
            </a:endParaRPr>
          </a:p>
          <a:p>
            <a:pPr marL="0" lvl="0" indent="0" algn="l" rtl="0">
              <a:lnSpc>
                <a:spcPct val="115000"/>
              </a:lnSpc>
              <a:spcAft>
                <a:spcPts val="500"/>
              </a:spcAft>
              <a:buClr>
                <a:schemeClr val="dk1"/>
              </a:buClr>
              <a:buSzPts val="1100"/>
              <a:buFont typeface="Arial"/>
              <a:buNone/>
            </a:pPr>
            <a:r>
              <a:rPr lang="en-GB" sz="1200" dirty="0">
                <a:solidFill>
                  <a:srgbClr val="2D2D72"/>
                </a:solidFill>
                <a:latin typeface="Roboto"/>
                <a:ea typeface="Roboto"/>
                <a:cs typeface="Roboto"/>
                <a:sym typeface="Roboto"/>
              </a:rPr>
              <a:t>Call to mind the good relationships in your life. </a:t>
            </a:r>
            <a:endParaRPr sz="1200" dirty="0">
              <a:solidFill>
                <a:srgbClr val="2D2D72"/>
              </a:solidFill>
              <a:latin typeface="Roboto"/>
              <a:ea typeface="Roboto"/>
              <a:cs typeface="Roboto"/>
              <a:sym typeface="Roboto"/>
            </a:endParaRPr>
          </a:p>
          <a:p>
            <a:pPr marL="0" lvl="0" indent="0" algn="l" rtl="0">
              <a:lnSpc>
                <a:spcPct val="115000"/>
              </a:lnSpc>
              <a:spcAft>
                <a:spcPts val="500"/>
              </a:spcAft>
              <a:buClr>
                <a:schemeClr val="dk1"/>
              </a:buClr>
              <a:buSzPts val="1100"/>
              <a:buFont typeface="Arial"/>
              <a:buNone/>
            </a:pPr>
            <a:r>
              <a:rPr lang="en-GB" sz="1200" dirty="0">
                <a:solidFill>
                  <a:srgbClr val="2D2D72"/>
                </a:solidFill>
                <a:latin typeface="Roboto"/>
                <a:ea typeface="Roboto"/>
                <a:cs typeface="Roboto"/>
                <a:sym typeface="Roboto"/>
              </a:rPr>
              <a:t>Visualise your friendships as golden threads connecting you to others… disagreements might come and go, but you can choose to keep that thread strong and steady. </a:t>
            </a:r>
            <a:endParaRPr sz="1200" dirty="0">
              <a:solidFill>
                <a:srgbClr val="2D2D72"/>
              </a:solidFill>
              <a:latin typeface="Roboto"/>
              <a:ea typeface="Roboto"/>
              <a:cs typeface="Roboto"/>
              <a:sym typeface="Roboto"/>
            </a:endParaRPr>
          </a:p>
          <a:p>
            <a:pPr marL="0" lvl="0" indent="0" algn="l" rtl="0">
              <a:lnSpc>
                <a:spcPct val="115000"/>
              </a:lnSpc>
              <a:spcAft>
                <a:spcPts val="500"/>
              </a:spcAft>
              <a:buClr>
                <a:schemeClr val="dk1"/>
              </a:buClr>
              <a:buSzPts val="1100"/>
              <a:buFont typeface="Arial"/>
              <a:buNone/>
            </a:pPr>
            <a:r>
              <a:rPr lang="en-GB" sz="1200" dirty="0">
                <a:solidFill>
                  <a:srgbClr val="2D2D72"/>
                </a:solidFill>
                <a:latin typeface="Roboto"/>
                <a:ea typeface="Roboto"/>
                <a:cs typeface="Roboto"/>
                <a:sym typeface="Roboto"/>
              </a:rPr>
              <a:t>Make a visual map of your strong friendships and write in what caring habits you experience in each one. </a:t>
            </a:r>
            <a:endParaRPr sz="1200" dirty="0">
              <a:solidFill>
                <a:srgbClr val="2D2D72"/>
              </a:solidFill>
              <a:latin typeface="Roboto"/>
              <a:ea typeface="Roboto"/>
              <a:cs typeface="Roboto"/>
              <a:sym typeface="Roboto"/>
            </a:endParaRPr>
          </a:p>
          <a:p>
            <a:pPr marL="0" lvl="0" indent="0" algn="l" rtl="0">
              <a:lnSpc>
                <a:spcPct val="115000"/>
              </a:lnSpc>
              <a:spcAft>
                <a:spcPts val="500"/>
              </a:spcAft>
              <a:buClr>
                <a:schemeClr val="dk1"/>
              </a:buClr>
              <a:buSzPts val="1100"/>
              <a:buFont typeface="Arial"/>
              <a:buNone/>
            </a:pPr>
            <a:endParaRPr sz="1200" dirty="0">
              <a:solidFill>
                <a:srgbClr val="2D2D72"/>
              </a:solidFill>
              <a:latin typeface="Roboto"/>
              <a:ea typeface="Roboto"/>
              <a:cs typeface="Roboto"/>
              <a:sym typeface="Roboto"/>
            </a:endParaRPr>
          </a:p>
          <a:p>
            <a:pPr marL="0" lvl="0" indent="0" algn="l" rtl="0">
              <a:lnSpc>
                <a:spcPct val="115000"/>
              </a:lnSpc>
              <a:spcAft>
                <a:spcPts val="500"/>
              </a:spcAft>
              <a:buClr>
                <a:schemeClr val="dk1"/>
              </a:buClr>
              <a:buSzPts val="1100"/>
              <a:buFont typeface="Arial"/>
              <a:buNone/>
            </a:pPr>
            <a:endParaRPr sz="1200" dirty="0">
              <a:solidFill>
                <a:srgbClr val="2D2D72"/>
              </a:solidFill>
              <a:latin typeface="Roboto"/>
              <a:ea typeface="Roboto"/>
              <a:cs typeface="Roboto"/>
              <a:sym typeface="Roboto"/>
            </a:endParaRPr>
          </a:p>
          <a:p>
            <a:pPr marL="0" lvl="0" indent="0" algn="l" rtl="0">
              <a:lnSpc>
                <a:spcPct val="115000"/>
              </a:lnSpc>
              <a:spcAft>
                <a:spcPts val="500"/>
              </a:spcAft>
              <a:buClr>
                <a:schemeClr val="dk1"/>
              </a:buClr>
              <a:buSzPts val="1100"/>
              <a:buFont typeface="Arial"/>
              <a:buNone/>
            </a:pPr>
            <a:endParaRPr sz="1200" dirty="0">
              <a:solidFill>
                <a:srgbClr val="2D2D72"/>
              </a:solidFill>
              <a:latin typeface="Roboto"/>
              <a:ea typeface="Roboto"/>
              <a:cs typeface="Roboto"/>
              <a:sym typeface="Roboto"/>
            </a:endParaRPr>
          </a:p>
          <a:p>
            <a:pPr marL="0" lvl="0" indent="0" algn="l" rtl="0">
              <a:lnSpc>
                <a:spcPct val="115000"/>
              </a:lnSpc>
              <a:spcAft>
                <a:spcPts val="500"/>
              </a:spcAft>
              <a:buClr>
                <a:schemeClr val="dk1"/>
              </a:buClr>
              <a:buSzPts val="1100"/>
              <a:buFont typeface="Arial"/>
              <a:buNone/>
            </a:pPr>
            <a:endParaRPr sz="1200" dirty="0">
              <a:solidFill>
                <a:srgbClr val="2D2D72"/>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873</Words>
  <Application>Microsoft Macintosh PowerPoint</Application>
  <PresentationFormat>On-screen Show (16:9)</PresentationFormat>
  <Paragraphs>83</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Roboto Black</vt:lpstr>
      <vt:lpstr>Roboto Medium</vt:lpstr>
      <vt:lpstr>Roboto</vt:lpstr>
      <vt:lpstr>Arial</vt:lpstr>
      <vt:lpstr>Roboto Light</vt:lpstr>
      <vt:lpstr>Proxima Nova</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Dan Rolfe</cp:lastModifiedBy>
  <cp:revision>1</cp:revision>
  <dcterms:modified xsi:type="dcterms:W3CDTF">2023-04-14T10:53:24Z</dcterms:modified>
</cp:coreProperties>
</file>