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roxima Nova" panose="02000506030000020004" pitchFamily="2"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Black" panose="02000000000000000000" pitchFamily="2" charset="0"/>
      <p:bold r:id="rId23"/>
      <p:italic r:id="rId24"/>
      <p:boldItalic r:id="rId25"/>
    </p:embeddedFont>
    <p:embeddedFont>
      <p:font typeface="Roboto Light" panose="02000000000000000000" pitchFamily="2" charset="0"/>
      <p:regular r:id="rId26"/>
      <p:bold r:id="rId27"/>
      <p:italic r:id="rId28"/>
      <p:boldItalic r:id="rId29"/>
    </p:embeddedFont>
    <p:embeddedFont>
      <p:font typeface="Roboto Medium"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5">
          <p15:clr>
            <a:srgbClr val="A4A3A4"/>
          </p15:clr>
        </p15:guide>
        <p15:guide id="2" pos="5472">
          <p15:clr>
            <a:srgbClr val="A4A3A4"/>
          </p15:clr>
        </p15:guide>
        <p15:guide id="3" orient="horz" pos="408">
          <p15:clr>
            <a:srgbClr val="9AA0A6"/>
          </p15:clr>
        </p15:guide>
        <p15:guide id="4" pos="35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3005"/>
        <p:guide pos="5472"/>
        <p:guide orient="horz" pos="408"/>
        <p:guide pos="35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04ebbd1d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404ebbd1d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75181c94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375181c94d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It’s important to encourage students to differentiate between fantasy and reality. </a:t>
            </a:r>
            <a:endParaRPr sz="1200">
              <a:latin typeface="Roboto"/>
              <a:ea typeface="Roboto"/>
              <a:cs typeface="Roboto"/>
              <a:sym typeface="Roboto"/>
            </a:endParaRPr>
          </a:p>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It’s perfectly natural to feel particularly drawn to one person or another but that any relationship/friendship needs to be based on mutual respect and appreciation first and not just physical attraction </a:t>
            </a:r>
            <a:endParaRPr sz="1200">
              <a:latin typeface="Roboto"/>
              <a:ea typeface="Roboto"/>
              <a:cs typeface="Roboto"/>
              <a:sym typeface="Roboto"/>
            </a:endParaRPr>
          </a:p>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If physical intimacy is assumed then one or both persons risk getting hurt emotionally </a:t>
            </a:r>
            <a:endParaRPr sz="1200">
              <a:latin typeface="Roboto"/>
              <a:ea typeface="Roboto"/>
              <a:cs typeface="Roboto"/>
              <a:sym typeface="Roboto"/>
            </a:endParaRPr>
          </a:p>
          <a:p>
            <a:pPr marL="0" lvl="0" indent="0" algn="l" rtl="0">
              <a:lnSpc>
                <a:spcPct val="100000"/>
              </a:lnSpc>
              <a:spcBef>
                <a:spcPts val="0"/>
              </a:spcBef>
              <a:spcAft>
                <a:spcPts val="0"/>
              </a:spcAft>
              <a:buSzPts val="1100"/>
              <a:buNone/>
            </a:pPr>
            <a:r>
              <a:rPr lang="en-GB" sz="1200">
                <a:latin typeface="Roboto"/>
                <a:ea typeface="Roboto"/>
                <a:cs typeface="Roboto"/>
                <a:sym typeface="Roboto"/>
              </a:rPr>
              <a:t>   </a:t>
            </a:r>
            <a:endParaRPr sz="12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75181c94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375181c94d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Roboto"/>
                <a:ea typeface="Roboto"/>
                <a:cs typeface="Roboto"/>
                <a:sym typeface="Roboto"/>
              </a:rPr>
              <a:t>Here are some additional background points to consider sharing or assist with your presentation of the content</a:t>
            </a:r>
            <a:endParaRPr sz="1200">
              <a:latin typeface="Roboto"/>
              <a:ea typeface="Roboto"/>
              <a:cs typeface="Roboto"/>
              <a:sym typeface="Roboto"/>
            </a:endParaRPr>
          </a:p>
          <a:p>
            <a:pPr marL="0" lvl="0" indent="0" algn="l" rtl="0">
              <a:lnSpc>
                <a:spcPct val="100000"/>
              </a:lnSpc>
              <a:spcBef>
                <a:spcPts val="0"/>
              </a:spcBef>
              <a:spcAft>
                <a:spcPts val="0"/>
              </a:spcAft>
              <a:buSzPts val="1100"/>
              <a:buNone/>
            </a:pPr>
            <a:endParaRPr sz="1200">
              <a:latin typeface="Roboto"/>
              <a:ea typeface="Roboto"/>
              <a:cs typeface="Roboto"/>
              <a:sym typeface="Roboto"/>
            </a:endParaRPr>
          </a:p>
          <a:p>
            <a:pPr marL="457200" lvl="0" indent="-304800" algn="l" rtl="0">
              <a:lnSpc>
                <a:spcPct val="100000"/>
              </a:lnSpc>
              <a:spcBef>
                <a:spcPts val="0"/>
              </a:spcBef>
              <a:spcAft>
                <a:spcPts val="0"/>
              </a:spcAft>
              <a:buClr>
                <a:schemeClr val="dk1"/>
              </a:buClr>
              <a:buSzPts val="1200"/>
              <a:buFont typeface="Roboto"/>
              <a:buChar char="●"/>
            </a:pPr>
            <a:r>
              <a:rPr lang="en-GB" sz="1200">
                <a:solidFill>
                  <a:schemeClr val="dk1"/>
                </a:solidFill>
                <a:highlight>
                  <a:srgbClr val="FFFFFF"/>
                </a:highlight>
                <a:latin typeface="Roboto"/>
                <a:ea typeface="Roboto"/>
                <a:cs typeface="Roboto"/>
                <a:sym typeface="Roboto"/>
              </a:rPr>
              <a:t>Only real friends can truly date because dating involves some </a:t>
            </a:r>
            <a:r>
              <a:rPr lang="en-GB" sz="1200" i="1">
                <a:solidFill>
                  <a:schemeClr val="dk1"/>
                </a:solidFill>
                <a:highlight>
                  <a:srgbClr val="FFFFFF"/>
                </a:highlight>
                <a:latin typeface="Roboto"/>
                <a:ea typeface="Roboto"/>
                <a:cs typeface="Roboto"/>
                <a:sym typeface="Roboto"/>
              </a:rPr>
              <a:t>eros</a:t>
            </a:r>
            <a:r>
              <a:rPr lang="en-GB" sz="1200">
                <a:solidFill>
                  <a:schemeClr val="dk1"/>
                </a:solidFill>
                <a:highlight>
                  <a:srgbClr val="FFFFFF"/>
                </a:highlight>
                <a:latin typeface="Roboto"/>
                <a:ea typeface="Roboto"/>
                <a:cs typeface="Roboto"/>
                <a:sym typeface="Roboto"/>
              </a:rPr>
              <a:t>, some sexuality. </a:t>
            </a:r>
            <a:endParaRPr sz="1200">
              <a:solidFill>
                <a:schemeClr val="dk1"/>
              </a:solidFill>
              <a:highlight>
                <a:srgbClr val="FFFFFF"/>
              </a:highlight>
              <a:latin typeface="Roboto"/>
              <a:ea typeface="Roboto"/>
              <a:cs typeface="Roboto"/>
              <a:sym typeface="Roboto"/>
            </a:endParaRPr>
          </a:p>
          <a:p>
            <a:pPr marL="457200" lvl="0" indent="-304800" algn="l" rtl="0">
              <a:lnSpc>
                <a:spcPct val="100000"/>
              </a:lnSpc>
              <a:spcBef>
                <a:spcPts val="0"/>
              </a:spcBef>
              <a:spcAft>
                <a:spcPts val="0"/>
              </a:spcAft>
              <a:buClr>
                <a:schemeClr val="dk1"/>
              </a:buClr>
              <a:buSzPts val="1200"/>
              <a:buFont typeface="Roboto"/>
              <a:buChar char="●"/>
            </a:pPr>
            <a:r>
              <a:rPr lang="en-GB" sz="1200">
                <a:solidFill>
                  <a:schemeClr val="dk1"/>
                </a:solidFill>
                <a:highlight>
                  <a:srgbClr val="FFFFFF"/>
                </a:highlight>
                <a:latin typeface="Roboto"/>
                <a:ea typeface="Roboto"/>
                <a:cs typeface="Roboto"/>
                <a:sym typeface="Roboto"/>
              </a:rPr>
              <a:t>Dating becomes a practice in trying to balance the friendship and the sexuality, of respecting both the spiritual and physical aspects of another person.</a:t>
            </a:r>
            <a:r>
              <a:rPr lang="en-GB"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marL="457200" lvl="0" indent="-304800" algn="l" rtl="0">
              <a:lnSpc>
                <a:spcPct val="100000"/>
              </a:lnSpc>
              <a:spcBef>
                <a:spcPts val="0"/>
              </a:spcBef>
              <a:spcAft>
                <a:spcPts val="0"/>
              </a:spcAft>
              <a:buClr>
                <a:schemeClr val="dk1"/>
              </a:buClr>
              <a:buSzPts val="1200"/>
              <a:buFont typeface="Roboto"/>
              <a:buChar char="●"/>
            </a:pPr>
            <a:r>
              <a:rPr lang="en-GB" sz="1200">
                <a:solidFill>
                  <a:schemeClr val="dk1"/>
                </a:solidFill>
                <a:highlight>
                  <a:srgbClr val="FFFFFF"/>
                </a:highlight>
                <a:latin typeface="Roboto"/>
                <a:ea typeface="Roboto"/>
                <a:cs typeface="Roboto"/>
                <a:sym typeface="Roboto"/>
              </a:rPr>
              <a:t>A relationship that isolates you from your friends, strains your family relationships, or hurts your spiritual life is problematic. </a:t>
            </a:r>
            <a:endParaRPr sz="1200">
              <a:solidFill>
                <a:schemeClr val="dk1"/>
              </a:solidFill>
              <a:highlight>
                <a:srgbClr val="FFFFFF"/>
              </a:highlight>
              <a:latin typeface="Roboto"/>
              <a:ea typeface="Roboto"/>
              <a:cs typeface="Roboto"/>
              <a:sym typeface="Roboto"/>
            </a:endParaRPr>
          </a:p>
          <a:p>
            <a:pPr marL="457200" lvl="0" indent="-304800" algn="l" rtl="0">
              <a:lnSpc>
                <a:spcPct val="100000"/>
              </a:lnSpc>
              <a:spcBef>
                <a:spcPts val="0"/>
              </a:spcBef>
              <a:spcAft>
                <a:spcPts val="0"/>
              </a:spcAft>
              <a:buClr>
                <a:schemeClr val="dk1"/>
              </a:buClr>
              <a:buSzPts val="1200"/>
              <a:buFont typeface="Roboto"/>
              <a:buChar char="●"/>
            </a:pPr>
            <a:r>
              <a:rPr lang="en-GB" sz="1200">
                <a:solidFill>
                  <a:schemeClr val="dk1"/>
                </a:solidFill>
                <a:highlight>
                  <a:srgbClr val="FFFFFF"/>
                </a:highlight>
                <a:latin typeface="Roboto"/>
                <a:ea typeface="Roboto"/>
                <a:cs typeface="Roboto"/>
                <a:sym typeface="Roboto"/>
              </a:rPr>
              <a:t>Good romantic relationships should make those who are in them better. It makes the people better at school, better friends, better sons or daughters and if they are serious Christians, better disciples of Jesus. </a:t>
            </a:r>
            <a:endParaRPr sz="12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fbb725d0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13fbb725d0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Clr>
                <a:schemeClr val="dk1"/>
              </a:buClr>
              <a:buSzPts val="1100"/>
              <a:buFont typeface="Arial"/>
              <a:buNone/>
            </a:pPr>
            <a:endParaRPr sz="120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fba56322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13fba56322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a:solidFill>
                  <a:schemeClr val="dk1"/>
                </a:solidFill>
                <a:latin typeface="Roboto"/>
                <a:ea typeface="Roboto"/>
                <a:cs typeface="Roboto"/>
                <a:sym typeface="Roboto"/>
              </a:rPr>
              <a:t>Storge: </a:t>
            </a:r>
            <a:r>
              <a:rPr lang="en-GB" sz="1200">
                <a:solidFill>
                  <a:schemeClr val="dk1"/>
                </a:solidFill>
                <a:latin typeface="Roboto"/>
                <a:ea typeface="Roboto"/>
                <a:cs typeface="Roboto"/>
                <a:sym typeface="Roboto"/>
              </a:rPr>
              <a:t>affection based on familiarity, such as towards family members</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GB" sz="1200" b="1">
                <a:solidFill>
                  <a:schemeClr val="dk1"/>
                </a:solidFill>
                <a:latin typeface="Roboto"/>
                <a:ea typeface="Roboto"/>
                <a:cs typeface="Roboto"/>
                <a:sym typeface="Roboto"/>
              </a:rPr>
              <a:t>Philia:</a:t>
            </a:r>
            <a:r>
              <a:rPr lang="en-GB" sz="1200">
                <a:solidFill>
                  <a:schemeClr val="dk1"/>
                </a:solidFill>
                <a:latin typeface="Roboto"/>
                <a:ea typeface="Roboto"/>
                <a:cs typeface="Roboto"/>
                <a:sym typeface="Roboto"/>
              </a:rPr>
              <a:t> the love that makes friendships real friendships</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GB" sz="1200" b="1">
                <a:solidFill>
                  <a:schemeClr val="dk1"/>
                </a:solidFill>
                <a:latin typeface="Roboto"/>
                <a:ea typeface="Roboto"/>
                <a:cs typeface="Roboto"/>
                <a:sym typeface="Roboto"/>
              </a:rPr>
              <a:t>Eros:</a:t>
            </a:r>
            <a:r>
              <a:rPr lang="en-GB" sz="1200">
                <a:solidFill>
                  <a:schemeClr val="dk1"/>
                </a:solidFill>
                <a:latin typeface="Roboto"/>
                <a:ea typeface="Roboto"/>
                <a:cs typeface="Roboto"/>
                <a:sym typeface="Roboto"/>
              </a:rPr>
              <a:t> romantic or sexual love</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GB" sz="1200" b="1">
                <a:solidFill>
                  <a:schemeClr val="dk1"/>
                </a:solidFill>
                <a:latin typeface="Roboto"/>
                <a:ea typeface="Roboto"/>
                <a:cs typeface="Roboto"/>
                <a:sym typeface="Roboto"/>
              </a:rPr>
              <a:t>Agape</a:t>
            </a:r>
            <a:r>
              <a:rPr lang="en-GB" sz="1200">
                <a:solidFill>
                  <a:schemeClr val="dk1"/>
                </a:solidFill>
                <a:latin typeface="Roboto"/>
                <a:ea typeface="Roboto"/>
                <a:cs typeface="Roboto"/>
                <a:sym typeface="Roboto"/>
              </a:rPr>
              <a:t>: unconditional love, self-sacrificing service</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444aea5b7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1444aea5b7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r>
              <a:rPr lang="en-GB" sz="1200">
                <a:solidFill>
                  <a:schemeClr val="dk1"/>
                </a:solidFill>
                <a:latin typeface="Roboto"/>
                <a:ea typeface="Roboto"/>
                <a:cs typeface="Roboto"/>
                <a:sym typeface="Roboto"/>
              </a:rPr>
              <a:t>Ask the class to think about what a kiss means to you or should mean? </a:t>
            </a:r>
            <a:endParaRPr sz="1200">
              <a:solidFill>
                <a:schemeClr val="dk1"/>
              </a:solidFill>
              <a:latin typeface="Roboto"/>
              <a:ea typeface="Roboto"/>
              <a:cs typeface="Roboto"/>
              <a:sym typeface="Roboto"/>
            </a:endParaRPr>
          </a:p>
          <a:p>
            <a:pPr marL="0" lvl="0" indent="0" algn="l" rtl="0">
              <a:lnSpc>
                <a:spcPct val="115000"/>
              </a:lnSpc>
              <a:spcBef>
                <a:spcPts val="1000"/>
              </a:spcBef>
              <a:spcAft>
                <a:spcPts val="0"/>
              </a:spcAft>
              <a:buNone/>
            </a:pPr>
            <a:r>
              <a:rPr lang="en-GB" sz="1200">
                <a:solidFill>
                  <a:schemeClr val="dk1"/>
                </a:solidFill>
                <a:latin typeface="Roboto"/>
                <a:ea typeface="Roboto"/>
                <a:cs typeface="Roboto"/>
                <a:sym typeface="Roboto"/>
              </a:rPr>
              <a:t>Is it something special and intimate that you can save for someone you really like and are going out with?</a:t>
            </a:r>
            <a:endParaRPr sz="1200">
              <a:solidFill>
                <a:schemeClr val="dk1"/>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GB" sz="1200">
                <a:solidFill>
                  <a:schemeClr val="dk1"/>
                </a:solidFill>
                <a:latin typeface="Roboto"/>
                <a:ea typeface="Roboto"/>
                <a:cs typeface="Roboto"/>
                <a:sym typeface="Roboto"/>
              </a:rPr>
              <a:t>Once discussion is over explain that the following two examples are of how teenagers might/can experience the intimacy of a kiss.  </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sz="1200">
              <a:solidFill>
                <a:schemeClr val="dk1"/>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75181c9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375181c94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75181c94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375181c94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Roboto"/>
                <a:ea typeface="Roboto"/>
                <a:cs typeface="Roboto"/>
                <a:sym typeface="Roboto"/>
              </a:rPr>
              <a:t>Decide whether or not these questions need to be discussed in pairs or small groups or whole class together. The important thing to establish is that the characters in the story seem to be respectful of one another’s feelings.    </a:t>
            </a:r>
            <a:endParaRPr sz="12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75181c94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1375181c94d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46968fc37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1446968fc37_2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Roboto"/>
                <a:ea typeface="Roboto"/>
                <a:cs typeface="Roboto"/>
                <a:sym typeface="Roboto"/>
              </a:rPr>
              <a:t>Again, decide whether or not this is better discussed in pairs, groups or whole class. </a:t>
            </a:r>
            <a:endParaRPr sz="1200">
              <a:latin typeface="Roboto"/>
              <a:ea typeface="Roboto"/>
              <a:cs typeface="Roboto"/>
              <a:sym typeface="Roboto"/>
            </a:endParaRPr>
          </a:p>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Ensure that any negative view/judgement about the nature of this particular kiss is not only focused on the poor choices of Jodie but also the behaviour of the complete stranger she had only just met.</a:t>
            </a:r>
            <a:endParaRPr sz="1200">
              <a:latin typeface="Roboto"/>
              <a:ea typeface="Roboto"/>
              <a:cs typeface="Roboto"/>
              <a:sym typeface="Roboto"/>
            </a:endParaRPr>
          </a:p>
          <a:p>
            <a:pPr marL="457200" lvl="0" indent="-304800" algn="l" rtl="0">
              <a:lnSpc>
                <a:spcPct val="100000"/>
              </a:lnSpc>
              <a:spcBef>
                <a:spcPts val="0"/>
              </a:spcBef>
              <a:spcAft>
                <a:spcPts val="0"/>
              </a:spcAft>
              <a:buSzPts val="1200"/>
              <a:buFont typeface="Roboto"/>
              <a:buChar char="●"/>
            </a:pPr>
            <a:r>
              <a:rPr lang="en-GB" sz="1200">
                <a:latin typeface="Roboto"/>
                <a:ea typeface="Roboto"/>
                <a:cs typeface="Roboto"/>
                <a:sym typeface="Roboto"/>
              </a:rPr>
              <a:t>Another factor to note to students is the risk of photos being taken on such an occasion and these being posted on social media etc and the inevitable fall out from this    </a:t>
            </a:r>
            <a:endParaRPr sz="12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_2">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5" name="Google Shape;55;p14"/>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p:nvPr/>
        </p:nvSpPr>
        <p:spPr>
          <a:xfrm>
            <a:off x="348200" y="341225"/>
            <a:ext cx="5472600" cy="2118600"/>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Black"/>
                <a:ea typeface="Roboto Black"/>
                <a:cs typeface="Roboto Black"/>
                <a:sym typeface="Roboto Black"/>
              </a:rPr>
              <a:t>Year B</a:t>
            </a:r>
            <a:endParaRPr sz="1600">
              <a:solidFill>
                <a:srgbClr val="FFFFFF"/>
              </a:solidFill>
              <a:latin typeface="Roboto Black"/>
              <a:ea typeface="Roboto Black"/>
              <a:cs typeface="Roboto Black"/>
              <a:sym typeface="Roboto Black"/>
            </a:endParaRPr>
          </a:p>
          <a:p>
            <a:pPr marL="0" marR="0" lvl="0" indent="0" algn="l" rtl="0">
              <a:lnSpc>
                <a:spcPct val="85000"/>
              </a:lnSpc>
              <a:spcBef>
                <a:spcPts val="0"/>
              </a:spcBef>
              <a:spcAft>
                <a:spcPts val="0"/>
              </a:spcAft>
              <a:buClr>
                <a:srgbClr val="000000"/>
              </a:buClr>
              <a:buSzPts val="4500"/>
              <a:buFont typeface="Arial"/>
              <a:buNone/>
            </a:pPr>
            <a:r>
              <a:rPr lang="en-GB" sz="1600" b="0" i="0" u="none" strike="noStrike" cap="none">
                <a:solidFill>
                  <a:srgbClr val="FFFFFF"/>
                </a:solidFill>
                <a:latin typeface="Roboto Medium"/>
                <a:ea typeface="Roboto Medium"/>
                <a:cs typeface="Roboto Medium"/>
                <a:sym typeface="Roboto Medium"/>
              </a:rPr>
              <a:t> </a:t>
            </a:r>
            <a:endParaRPr sz="1600" b="0" i="0" u="none" strike="noStrike" cap="none">
              <a:solidFill>
                <a:srgbClr val="FFFFFF"/>
              </a:solidFill>
              <a:latin typeface="Roboto Medium"/>
              <a:ea typeface="Roboto Medium"/>
              <a:cs typeface="Roboto Medium"/>
              <a:sym typeface="Roboto Medium"/>
            </a:endParaRPr>
          </a:p>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Light"/>
                <a:ea typeface="Roboto Light"/>
                <a:cs typeface="Roboto Light"/>
                <a:sym typeface="Roboto Light"/>
              </a:rPr>
              <a:t>Module 2:</a:t>
            </a:r>
            <a:br>
              <a:rPr lang="en-GB" sz="45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My Relationships</a:t>
            </a:r>
            <a:endParaRPr sz="3600">
              <a:solidFill>
                <a:srgbClr val="FFFFFF"/>
              </a:solidFill>
              <a:latin typeface="Roboto Light"/>
              <a:ea typeface="Roboto Light"/>
              <a:cs typeface="Roboto Light"/>
              <a:sym typeface="Roboto Light"/>
            </a:endParaRPr>
          </a:p>
          <a:p>
            <a:pPr marL="0" marR="0" lvl="0" indent="0" algn="l" rtl="0">
              <a:lnSpc>
                <a:spcPct val="85000"/>
              </a:lnSpc>
              <a:spcBef>
                <a:spcPts val="0"/>
              </a:spcBef>
              <a:spcAft>
                <a:spcPts val="0"/>
              </a:spcAft>
              <a:buClr>
                <a:srgbClr val="000000"/>
              </a:buClr>
              <a:buSzPts val="4500"/>
              <a:buFont typeface="Arial"/>
              <a:buNone/>
            </a:pPr>
            <a:endParaRPr sz="4500">
              <a:solidFill>
                <a:srgbClr val="FFFFFF"/>
              </a:solidFill>
              <a:latin typeface="Roboto Light"/>
              <a:ea typeface="Roboto Light"/>
              <a:cs typeface="Roboto Light"/>
              <a:sym typeface="Roboto Light"/>
            </a:endParaRPr>
          </a:p>
          <a:p>
            <a:pPr marL="0" marR="0" lvl="0" indent="0" algn="l" rtl="0">
              <a:lnSpc>
                <a:spcPct val="100000"/>
              </a:lnSpc>
              <a:spcBef>
                <a:spcPts val="0"/>
              </a:spcBef>
              <a:spcAft>
                <a:spcPts val="0"/>
              </a:spcAft>
              <a:buClr>
                <a:schemeClr val="dk1"/>
              </a:buClr>
              <a:buSzPts val="1100"/>
              <a:buFont typeface="Arial"/>
              <a:buNone/>
            </a:pPr>
            <a:r>
              <a:rPr lang="en-GB" sz="1600" b="1">
                <a:solidFill>
                  <a:srgbClr val="FFFFFF"/>
                </a:solidFill>
                <a:latin typeface="Roboto"/>
                <a:ea typeface="Roboto"/>
                <a:cs typeface="Roboto"/>
                <a:sym typeface="Roboto"/>
              </a:rPr>
              <a:t>Lesson 9. Love and intimacy </a:t>
            </a:r>
            <a:endParaRPr sz="1600" b="1">
              <a:solidFill>
                <a:srgbClr val="FFFFFF"/>
              </a:solidFill>
              <a:latin typeface="Roboto"/>
              <a:ea typeface="Roboto"/>
              <a:cs typeface="Roboto"/>
              <a:sym typeface="Roboto"/>
            </a:endParaRPr>
          </a:p>
        </p:txBody>
      </p:sp>
      <p:cxnSp>
        <p:nvCxnSpPr>
          <p:cNvPr id="61" name="Google Shape;61;p15"/>
          <p:cNvCxnSpPr/>
          <p:nvPr/>
        </p:nvCxnSpPr>
        <p:spPr>
          <a:xfrm rot="10800000" flipH="1">
            <a:off x="449275" y="1813950"/>
            <a:ext cx="1057200" cy="21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24"/>
          <p:cNvPicPr preferRelativeResize="0"/>
          <p:nvPr/>
        </p:nvPicPr>
        <p:blipFill rotWithShape="1">
          <a:blip r:embed="rId3">
            <a:alphaModFix/>
          </a:blip>
          <a:srcRect l="-6981" r="31424" b="10273"/>
          <a:stretch/>
        </p:blipFill>
        <p:spPr>
          <a:xfrm>
            <a:off x="2671426" y="0"/>
            <a:ext cx="6470451" cy="5143502"/>
          </a:xfrm>
          <a:prstGeom prst="rect">
            <a:avLst/>
          </a:prstGeom>
          <a:noFill/>
          <a:ln>
            <a:noFill/>
          </a:ln>
          <a:effectLst>
            <a:outerShdw blurRad="57150" dist="19050" dir="5400000" algn="bl" rotWithShape="0">
              <a:srgbClr val="000000">
                <a:alpha val="50000"/>
              </a:srgbClr>
            </a:outerShdw>
          </a:effectLst>
        </p:spPr>
      </p:pic>
      <p:pic>
        <p:nvPicPr>
          <p:cNvPr id="126" name="Google Shape;126;p24"/>
          <p:cNvPicPr preferRelativeResize="0"/>
          <p:nvPr/>
        </p:nvPicPr>
        <p:blipFill rotWithShape="1">
          <a:blip r:embed="rId4">
            <a:alphaModFix/>
          </a:blip>
          <a:srcRect l="14017" r="-6422"/>
          <a:stretch/>
        </p:blipFill>
        <p:spPr>
          <a:xfrm>
            <a:off x="0" y="0"/>
            <a:ext cx="8446051" cy="5143501"/>
          </a:xfrm>
          <a:prstGeom prst="rect">
            <a:avLst/>
          </a:prstGeom>
          <a:noFill/>
          <a:ln>
            <a:noFill/>
          </a:ln>
          <a:effectLst>
            <a:outerShdw blurRad="57150" dist="19050" dir="5400000" algn="bl" rotWithShape="0">
              <a:srgbClr val="000000">
                <a:alpha val="50000"/>
              </a:srgbClr>
            </a:outerShdw>
          </a:effectLst>
        </p:spPr>
      </p:pic>
      <p:sp>
        <p:nvSpPr>
          <p:cNvPr id="127" name="Google Shape;127;p24"/>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 </a:t>
            </a:r>
            <a:endParaRPr sz="1200" b="1">
              <a:solidFill>
                <a:srgbClr val="E62F32"/>
              </a:solidFill>
              <a:latin typeface="Roboto"/>
              <a:ea typeface="Roboto"/>
              <a:cs typeface="Roboto"/>
              <a:sym typeface="Roboto"/>
            </a:endParaRPr>
          </a:p>
        </p:txBody>
      </p:sp>
      <p:sp>
        <p:nvSpPr>
          <p:cNvPr id="128" name="Google Shape;128;p24"/>
          <p:cNvSpPr txBox="1"/>
          <p:nvPr/>
        </p:nvSpPr>
        <p:spPr>
          <a:xfrm>
            <a:off x="360000" y="648000"/>
            <a:ext cx="3948300" cy="31156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Thinking critically</a:t>
            </a:r>
            <a:endParaRPr sz="1800" dirty="0">
              <a:solidFill>
                <a:srgbClr val="E62F32"/>
              </a:solidFill>
              <a:latin typeface="Roboto Light"/>
              <a:ea typeface="Roboto Light"/>
              <a:cs typeface="Roboto Light"/>
              <a:sym typeface="Roboto Light"/>
            </a:endParaRPr>
          </a:p>
          <a:p>
            <a:pPr marL="216000" lvl="0" indent="-184200" algn="l" rtl="0">
              <a:lnSpc>
                <a:spcPct val="115000"/>
              </a:lnSpc>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Why do you think it is seen as </a:t>
            </a:r>
            <a:r>
              <a:rPr lang="en-GB" sz="1200" i="1" dirty="0">
                <a:solidFill>
                  <a:srgbClr val="2D2D72"/>
                </a:solidFill>
                <a:latin typeface="Roboto"/>
                <a:ea typeface="Roboto"/>
                <a:cs typeface="Roboto"/>
                <a:sym typeface="Roboto"/>
              </a:rPr>
              <a:t>normal</a:t>
            </a:r>
            <a:r>
              <a:rPr lang="en-GB" sz="1200" dirty="0">
                <a:solidFill>
                  <a:srgbClr val="2D2D72"/>
                </a:solidFill>
                <a:latin typeface="Roboto"/>
                <a:ea typeface="Roboto"/>
                <a:cs typeface="Roboto"/>
                <a:sym typeface="Roboto"/>
              </a:rPr>
              <a:t> or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acceptable for young teenagers who don’t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know each other to get involved in a physically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intimate relationship, sometimes without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even knowing each other’s names?</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What does this type of physical intimacy mean?</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Which story would you like to be your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story – Emma and Ollie or Jodie and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 unnamed guy? Why?</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Many teenagers decide not to go along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with kissing strangers on a night out.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What are the benefits of that decision?</a:t>
            </a:r>
            <a:endParaRPr sz="1200" dirty="0">
              <a:solidFill>
                <a:srgbClr val="2D2D7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25"/>
          <p:cNvPicPr preferRelativeResize="0"/>
          <p:nvPr/>
        </p:nvPicPr>
        <p:blipFill rotWithShape="1">
          <a:blip r:embed="rId3">
            <a:alphaModFix/>
          </a:blip>
          <a:srcRect l="26494" r="-15581"/>
          <a:stretch/>
        </p:blipFill>
        <p:spPr>
          <a:xfrm>
            <a:off x="0" y="0"/>
            <a:ext cx="6864824" cy="5143502"/>
          </a:xfrm>
          <a:prstGeom prst="rect">
            <a:avLst/>
          </a:prstGeom>
          <a:noFill/>
          <a:ln>
            <a:noFill/>
          </a:ln>
        </p:spPr>
      </p:pic>
      <p:pic>
        <p:nvPicPr>
          <p:cNvPr id="134" name="Google Shape;134;p25"/>
          <p:cNvPicPr preferRelativeResize="0"/>
          <p:nvPr/>
        </p:nvPicPr>
        <p:blipFill rotWithShape="1">
          <a:blip r:embed="rId4">
            <a:alphaModFix/>
          </a:blip>
          <a:srcRect l="21242" r="-22058"/>
          <a:stretch/>
        </p:blipFill>
        <p:spPr>
          <a:xfrm rot="10800000">
            <a:off x="0" y="-1"/>
            <a:ext cx="9214350" cy="5143501"/>
          </a:xfrm>
          <a:prstGeom prst="rect">
            <a:avLst/>
          </a:prstGeom>
          <a:noFill/>
          <a:ln>
            <a:noFill/>
          </a:ln>
          <a:effectLst>
            <a:outerShdw blurRad="57150" dist="19050" dir="5400000" algn="bl" rotWithShape="0">
              <a:srgbClr val="000000">
                <a:alpha val="50000"/>
              </a:srgbClr>
            </a:outerShdw>
          </a:effectLst>
        </p:spPr>
      </p:pic>
      <p:sp>
        <p:nvSpPr>
          <p:cNvPr id="135" name="Google Shape;135;p25"/>
          <p:cNvSpPr txBox="1"/>
          <p:nvPr/>
        </p:nvSpPr>
        <p:spPr>
          <a:xfrm>
            <a:off x="4690825"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9. Love and intimacy</a:t>
            </a:r>
            <a:endParaRPr sz="1200" b="1">
              <a:solidFill>
                <a:srgbClr val="E62F32"/>
              </a:solidFill>
              <a:latin typeface="Roboto"/>
              <a:ea typeface="Roboto"/>
              <a:cs typeface="Roboto"/>
              <a:sym typeface="Roboto"/>
            </a:endParaRPr>
          </a:p>
        </p:txBody>
      </p:sp>
      <p:sp>
        <p:nvSpPr>
          <p:cNvPr id="136" name="Google Shape;136;p25"/>
          <p:cNvSpPr txBox="1"/>
          <p:nvPr/>
        </p:nvSpPr>
        <p:spPr>
          <a:xfrm>
            <a:off x="5416050" y="648000"/>
            <a:ext cx="3270900" cy="12685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Be responsible, be connected</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If you prefer story A to story B, what steps do you need to take to ensure you have that kind of respectful relationship?</a:t>
            </a:r>
            <a:endParaRPr sz="1200" dirty="0">
              <a:solidFill>
                <a:srgbClr val="2D2D7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141" name="Google Shape;141;p26"/>
          <p:cNvPicPr preferRelativeResize="0"/>
          <p:nvPr/>
        </p:nvPicPr>
        <p:blipFill rotWithShape="1">
          <a:blip r:embed="rId3">
            <a:alphaModFix/>
          </a:blip>
          <a:srcRect l="-21539" t="7798" r="21539" b="7806"/>
          <a:stretch/>
        </p:blipFill>
        <p:spPr>
          <a:xfrm>
            <a:off x="1" y="0"/>
            <a:ext cx="9144003" cy="5143497"/>
          </a:xfrm>
          <a:prstGeom prst="rect">
            <a:avLst/>
          </a:prstGeom>
          <a:noFill/>
          <a:ln>
            <a:noFill/>
          </a:ln>
        </p:spPr>
      </p:pic>
      <p:pic>
        <p:nvPicPr>
          <p:cNvPr id="142" name="Google Shape;142;p26"/>
          <p:cNvPicPr preferRelativeResize="0"/>
          <p:nvPr/>
        </p:nvPicPr>
        <p:blipFill rotWithShape="1">
          <a:blip r:embed="rId4">
            <a:alphaModFix/>
          </a:blip>
          <a:srcRect l="24389" r="-24881"/>
          <a:stretch/>
        </p:blipFill>
        <p:spPr>
          <a:xfrm rot="10800000" flipH="1">
            <a:off x="-19964" y="-1"/>
            <a:ext cx="9183926" cy="5143501"/>
          </a:xfrm>
          <a:prstGeom prst="rect">
            <a:avLst/>
          </a:prstGeom>
          <a:noFill/>
          <a:ln>
            <a:noFill/>
          </a:ln>
          <a:effectLst>
            <a:outerShdw blurRad="57150" dist="19050" dir="5400000" algn="bl" rotWithShape="0">
              <a:srgbClr val="000000">
                <a:alpha val="50000"/>
              </a:srgbClr>
            </a:outerShdw>
          </a:effectLst>
        </p:spPr>
      </p:pic>
      <p:sp>
        <p:nvSpPr>
          <p:cNvPr id="143" name="Google Shape;143;p26"/>
          <p:cNvSpPr txBox="1"/>
          <p:nvPr/>
        </p:nvSpPr>
        <p:spPr>
          <a:xfrm>
            <a:off x="360000" y="135975"/>
            <a:ext cx="390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a:t>
            </a:r>
            <a:endParaRPr sz="1200" b="1">
              <a:solidFill>
                <a:srgbClr val="E62F32"/>
              </a:solidFill>
              <a:latin typeface="Roboto"/>
              <a:ea typeface="Roboto"/>
              <a:cs typeface="Roboto"/>
              <a:sym typeface="Roboto"/>
            </a:endParaRPr>
          </a:p>
        </p:txBody>
      </p:sp>
      <p:sp>
        <p:nvSpPr>
          <p:cNvPr id="144" name="Google Shape;144;p26"/>
          <p:cNvSpPr txBox="1"/>
          <p:nvPr/>
        </p:nvSpPr>
        <p:spPr>
          <a:xfrm>
            <a:off x="360000" y="648000"/>
            <a:ext cx="2975400" cy="218210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Build resilience</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It might be worthwhile writing down your goals for a romantic relationship.</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If you regret choices you have made in the past, reflect on what you need to do to take care of yourself, and how you could make different and much better choices next time. </a:t>
            </a:r>
            <a:endParaRPr sz="1200" dirty="0">
              <a:solidFill>
                <a:srgbClr val="2D2D7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6"/>
          <p:cNvSpPr txBox="1"/>
          <p:nvPr/>
        </p:nvSpPr>
        <p:spPr>
          <a:xfrm>
            <a:off x="360000" y="648000"/>
            <a:ext cx="3183300" cy="2772000"/>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chemeClr val="dk1"/>
              </a:buClr>
              <a:buSzPts val="1100"/>
              <a:buFont typeface="Arial"/>
              <a:buNone/>
            </a:pPr>
            <a:r>
              <a:rPr lang="en-GB" sz="3500">
                <a:solidFill>
                  <a:srgbClr val="E62F32"/>
                </a:solidFill>
                <a:latin typeface="Roboto Light"/>
                <a:ea typeface="Roboto Light"/>
                <a:cs typeface="Roboto Light"/>
                <a:sym typeface="Roboto Light"/>
              </a:rPr>
              <a:t>Love and intimacy</a:t>
            </a:r>
            <a:endParaRPr sz="3500">
              <a:solidFill>
                <a:srgbClr val="E62F32"/>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500"/>
              <a:buFont typeface="Arial"/>
              <a:buNone/>
            </a:pPr>
            <a:br>
              <a:rPr lang="en-GB" sz="1200" b="1">
                <a:solidFill>
                  <a:srgbClr val="E62F32"/>
                </a:solidFill>
                <a:latin typeface="Roboto"/>
                <a:ea typeface="Roboto"/>
                <a:cs typeface="Roboto"/>
                <a:sym typeface="Roboto"/>
              </a:rPr>
            </a:br>
            <a:r>
              <a:rPr lang="en-GB" sz="1200" b="1">
                <a:solidFill>
                  <a:srgbClr val="E62F32"/>
                </a:solidFill>
                <a:latin typeface="Roboto"/>
                <a:ea typeface="Roboto"/>
                <a:cs typeface="Roboto"/>
                <a:sym typeface="Roboto"/>
              </a:rPr>
              <a:t>In this unit we will:</a:t>
            </a:r>
            <a:endParaRPr sz="1200" b="1">
              <a:solidFill>
                <a:srgbClr val="E62F32"/>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Reflect on how adolescents often begin exploring love and intimacy</a:t>
            </a:r>
            <a:endParaRPr sz="1200">
              <a:solidFill>
                <a:schemeClr val="lt1"/>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Compare the intimacy rooted in love and friendship, with just a physical intimacy</a:t>
            </a:r>
            <a:endParaRPr sz="1200">
              <a:solidFill>
                <a:schemeClr val="lt1"/>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Decide on some personal goals for the kind of intimacy to which we aspire.</a:t>
            </a:r>
            <a:endParaRPr sz="1200">
              <a:solidFill>
                <a:schemeClr val="lt1"/>
              </a:solidFill>
              <a:latin typeface="Roboto"/>
              <a:ea typeface="Roboto"/>
              <a:cs typeface="Roboto"/>
              <a:sym typeface="Roboto"/>
            </a:endParaRPr>
          </a:p>
        </p:txBody>
      </p:sp>
      <p:sp>
        <p:nvSpPr>
          <p:cNvPr id="67" name="Google Shape;67;p16"/>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9. Love and intimacy </a:t>
            </a:r>
            <a:endParaRPr sz="1200" b="1">
              <a:solidFill>
                <a:srgbClr val="E62F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7"/>
          <p:cNvSpPr txBox="1"/>
          <p:nvPr/>
        </p:nvSpPr>
        <p:spPr>
          <a:xfrm>
            <a:off x="360000" y="648000"/>
            <a:ext cx="2875500" cy="182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500"/>
              <a:buFont typeface="Arial"/>
              <a:buNone/>
            </a:pPr>
            <a:r>
              <a:rPr lang="en-GB" sz="2000" b="0" i="0" u="none" strike="noStrike" cap="none">
                <a:solidFill>
                  <a:srgbClr val="E62F32"/>
                </a:solidFill>
                <a:latin typeface="Roboto Light"/>
                <a:ea typeface="Roboto Light"/>
                <a:cs typeface="Roboto Light"/>
                <a:sym typeface="Roboto Light"/>
              </a:rPr>
              <a:t>Life skill focus </a:t>
            </a:r>
            <a:endParaRPr sz="2000" b="0" i="0" u="none" strike="noStrike" cap="none">
              <a:solidFill>
                <a:srgbClr val="E62F32"/>
              </a:solidFill>
              <a:latin typeface="Roboto Light"/>
              <a:ea typeface="Roboto Light"/>
              <a:cs typeface="Roboto Light"/>
              <a:sym typeface="Roboto Light"/>
            </a:endParaRPr>
          </a:p>
          <a:p>
            <a:pPr marL="0" marR="0" lvl="0" indent="0" algn="l" rtl="0">
              <a:lnSpc>
                <a:spcPct val="115000"/>
              </a:lnSpc>
              <a:spcBef>
                <a:spcPts val="500"/>
              </a:spcBef>
              <a:spcAft>
                <a:spcPts val="0"/>
              </a:spcAft>
              <a:buClr>
                <a:srgbClr val="000000"/>
              </a:buClr>
              <a:buSzPts val="1500"/>
              <a:buFont typeface="Arial"/>
              <a:buNone/>
            </a:pPr>
            <a:r>
              <a:rPr lang="en-GB" sz="1200" b="1">
                <a:solidFill>
                  <a:schemeClr val="lt1"/>
                </a:solidFill>
                <a:latin typeface="Roboto"/>
                <a:ea typeface="Roboto"/>
                <a:cs typeface="Roboto"/>
                <a:sym typeface="Roboto"/>
              </a:rPr>
              <a:t>Prudence: </a:t>
            </a:r>
            <a:r>
              <a:rPr lang="en-GB" sz="1200">
                <a:solidFill>
                  <a:schemeClr val="lt1"/>
                </a:solidFill>
                <a:latin typeface="Roboto"/>
                <a:ea typeface="Roboto"/>
                <a:cs typeface="Roboto"/>
                <a:sym typeface="Roboto"/>
              </a:rPr>
              <a:t>Knowing what’s best for me.</a:t>
            </a:r>
            <a:endParaRPr sz="1200">
              <a:solidFill>
                <a:schemeClr val="lt1"/>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b="1">
                <a:solidFill>
                  <a:schemeClr val="lt1"/>
                </a:solidFill>
                <a:latin typeface="Roboto"/>
                <a:ea typeface="Roboto"/>
                <a:cs typeface="Roboto"/>
                <a:sym typeface="Roboto"/>
              </a:rPr>
              <a:t>Temperance: </a:t>
            </a:r>
            <a:r>
              <a:rPr lang="en-GB" sz="1200">
                <a:solidFill>
                  <a:schemeClr val="lt1"/>
                </a:solidFill>
                <a:latin typeface="Roboto"/>
                <a:ea typeface="Roboto"/>
                <a:cs typeface="Roboto"/>
                <a:sym typeface="Roboto"/>
              </a:rPr>
              <a:t>Being able to stick to my boundaries around kissing.</a:t>
            </a:r>
            <a:endParaRPr sz="1200">
              <a:solidFill>
                <a:schemeClr val="lt1"/>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a:solidFill>
                <a:schemeClr val="lt1"/>
              </a:solidFill>
              <a:latin typeface="Roboto"/>
              <a:ea typeface="Roboto"/>
              <a:cs typeface="Roboto"/>
              <a:sym typeface="Roboto"/>
            </a:endParaRPr>
          </a:p>
          <a:p>
            <a:pPr marL="0" marR="0" lvl="0" indent="0" algn="l" rtl="0">
              <a:lnSpc>
                <a:spcPct val="115000"/>
              </a:lnSpc>
              <a:spcBef>
                <a:spcPts val="500"/>
              </a:spcBef>
              <a:spcAft>
                <a:spcPts val="0"/>
              </a:spcAft>
              <a:buClr>
                <a:srgbClr val="000000"/>
              </a:buClr>
              <a:buSzPts val="1500"/>
              <a:buFont typeface="Arial"/>
              <a:buNone/>
            </a:pPr>
            <a:endParaRPr sz="1200">
              <a:solidFill>
                <a:srgbClr val="2D2D72"/>
              </a:solidFill>
              <a:latin typeface="Roboto"/>
              <a:ea typeface="Roboto"/>
              <a:cs typeface="Roboto"/>
              <a:sym typeface="Roboto"/>
            </a:endParaRPr>
          </a:p>
        </p:txBody>
      </p:sp>
      <p:sp>
        <p:nvSpPr>
          <p:cNvPr id="73" name="Google Shape;73;p17"/>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9. Love and intimacy </a:t>
            </a:r>
            <a:endParaRPr sz="1200" b="1">
              <a:solidFill>
                <a:srgbClr val="E62F3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l="2987"/>
          <a:stretch/>
        </p:blipFill>
        <p:spPr>
          <a:xfrm>
            <a:off x="0" y="0"/>
            <a:ext cx="9143999" cy="5143501"/>
          </a:xfrm>
          <a:prstGeom prst="rect">
            <a:avLst/>
          </a:prstGeom>
          <a:noFill/>
          <a:ln>
            <a:noFill/>
          </a:ln>
        </p:spPr>
      </p:pic>
      <p:sp>
        <p:nvSpPr>
          <p:cNvPr id="79" name="Google Shape;79;p18"/>
          <p:cNvSpPr txBox="1"/>
          <p:nvPr/>
        </p:nvSpPr>
        <p:spPr>
          <a:xfrm>
            <a:off x="474735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9. Love and intimacy</a:t>
            </a:r>
            <a:endParaRPr sz="1200" b="1">
              <a:solidFill>
                <a:srgbClr val="E62F32"/>
              </a:solidFill>
              <a:latin typeface="Roboto"/>
              <a:ea typeface="Roboto"/>
              <a:cs typeface="Roboto"/>
              <a:sym typeface="Roboto"/>
            </a:endParaRPr>
          </a:p>
        </p:txBody>
      </p:sp>
      <p:sp>
        <p:nvSpPr>
          <p:cNvPr id="80" name="Google Shape;80;p18"/>
          <p:cNvSpPr txBox="1"/>
          <p:nvPr/>
        </p:nvSpPr>
        <p:spPr>
          <a:xfrm>
            <a:off x="3332275" y="648000"/>
            <a:ext cx="5477700" cy="175737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E62F32"/>
                </a:solidFill>
                <a:latin typeface="Roboto Light"/>
                <a:ea typeface="Roboto Light"/>
                <a:cs typeface="Roboto Light"/>
                <a:sym typeface="Roboto Light"/>
              </a:rPr>
              <a:t>Class discussion</a:t>
            </a:r>
            <a:endParaRPr sz="1800" dirty="0">
              <a:solidFill>
                <a:srgbClr val="E62F32"/>
              </a:solidFill>
              <a:latin typeface="Roboto Light"/>
              <a:ea typeface="Roboto Light"/>
              <a:cs typeface="Roboto Light"/>
              <a:sym typeface="Roboto Light"/>
            </a:endParaRPr>
          </a:p>
          <a:p>
            <a:pPr marL="216000" lvl="0" indent="-184200" algn="l" rtl="0">
              <a:lnSpc>
                <a:spcPct val="115000"/>
              </a:lnSpc>
              <a:spcBef>
                <a:spcPts val="100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Can you remember the four types of love described by the Greeks?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(agape, philia, storge and eros)</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Do you remember what type of love each one describes?</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500"/>
              </a:spcAft>
              <a:buClr>
                <a:srgbClr val="2D2D72"/>
              </a:buClr>
              <a:buSzPts val="1200"/>
              <a:buFont typeface="Roboto"/>
              <a:buChar char="●"/>
            </a:pPr>
            <a:r>
              <a:rPr lang="en-GB" sz="1200" dirty="0">
                <a:solidFill>
                  <a:srgbClr val="2D2D72"/>
                </a:solidFill>
                <a:latin typeface="Roboto"/>
                <a:ea typeface="Roboto"/>
                <a:cs typeface="Roboto"/>
                <a:sym typeface="Roboto"/>
              </a:rPr>
              <a:t>Which types of love are teenagers most likely to experience? </a:t>
            </a:r>
          </a:p>
          <a:p>
            <a:pPr marL="31800" lvl="0" algn="l" rtl="0">
              <a:lnSpc>
                <a:spcPct val="115000"/>
              </a:lnSpc>
              <a:spcBef>
                <a:spcPts val="0"/>
              </a:spcBef>
              <a:spcAft>
                <a:spcPts val="0"/>
              </a:spcAft>
              <a:buClr>
                <a:srgbClr val="2D2D72"/>
              </a:buClr>
              <a:buSzPts val="1200"/>
            </a:pPr>
            <a:r>
              <a:rPr lang="en-GB" sz="1200" dirty="0">
                <a:solidFill>
                  <a:srgbClr val="2D2D72"/>
                </a:solidFill>
                <a:latin typeface="Roboto"/>
                <a:ea typeface="Roboto"/>
                <a:cs typeface="Roboto"/>
                <a:sym typeface="Roboto"/>
              </a:rPr>
              <a:t>Can you give reasons for your answer to the last question?  </a:t>
            </a:r>
            <a:endParaRPr sz="1200" dirty="0">
              <a:solidFill>
                <a:srgbClr val="2D2D7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19"/>
          <p:cNvPicPr preferRelativeResize="0"/>
          <p:nvPr/>
        </p:nvPicPr>
        <p:blipFill rotWithShape="1">
          <a:blip r:embed="rId3">
            <a:alphaModFix/>
          </a:blip>
          <a:srcRect l="33500" t="7890" r="-33500" b="7898"/>
          <a:stretch/>
        </p:blipFill>
        <p:spPr>
          <a:xfrm flipH="1">
            <a:off x="-8352" y="-1"/>
            <a:ext cx="9163924" cy="5143501"/>
          </a:xfrm>
          <a:prstGeom prst="rect">
            <a:avLst/>
          </a:prstGeom>
          <a:noFill/>
          <a:ln>
            <a:noFill/>
          </a:ln>
          <a:effectLst>
            <a:outerShdw blurRad="57150" dist="19050" dir="5400000" algn="bl" rotWithShape="0">
              <a:srgbClr val="000000">
                <a:alpha val="50000"/>
              </a:srgbClr>
            </a:outerShdw>
          </a:effectLst>
        </p:spPr>
      </p:pic>
      <p:pic>
        <p:nvPicPr>
          <p:cNvPr id="86" name="Google Shape;86;p19"/>
          <p:cNvPicPr preferRelativeResize="0"/>
          <p:nvPr/>
        </p:nvPicPr>
        <p:blipFill rotWithShape="1">
          <a:blip r:embed="rId4">
            <a:alphaModFix/>
          </a:blip>
          <a:srcRect l="15641" r="-16164"/>
          <a:stretch/>
        </p:blipFill>
        <p:spPr>
          <a:xfrm rot="10800000" flipH="1">
            <a:off x="-20590" y="-1"/>
            <a:ext cx="9188402" cy="5143501"/>
          </a:xfrm>
          <a:prstGeom prst="rect">
            <a:avLst/>
          </a:prstGeom>
          <a:noFill/>
          <a:ln>
            <a:noFill/>
          </a:ln>
          <a:effectLst>
            <a:outerShdw blurRad="57150" dist="19050" dir="5400000" algn="bl" rotWithShape="0">
              <a:srgbClr val="000000">
                <a:alpha val="50000"/>
              </a:srgbClr>
            </a:outerShdw>
          </a:effectLst>
        </p:spPr>
      </p:pic>
      <p:sp>
        <p:nvSpPr>
          <p:cNvPr id="87" name="Google Shape;87;p19"/>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 </a:t>
            </a:r>
            <a:endParaRPr sz="1200" b="1">
              <a:solidFill>
                <a:srgbClr val="E62F32"/>
              </a:solidFill>
              <a:latin typeface="Roboto"/>
              <a:ea typeface="Roboto"/>
              <a:cs typeface="Roboto"/>
              <a:sym typeface="Roboto"/>
            </a:endParaRPr>
          </a:p>
        </p:txBody>
      </p:sp>
      <p:sp>
        <p:nvSpPr>
          <p:cNvPr id="88" name="Google Shape;88;p19"/>
          <p:cNvSpPr txBox="1"/>
          <p:nvPr/>
        </p:nvSpPr>
        <p:spPr>
          <a:xfrm>
            <a:off x="360000" y="648000"/>
            <a:ext cx="3460500" cy="315980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1100"/>
              <a:buFont typeface="Arial"/>
              <a:buNone/>
            </a:pPr>
            <a:r>
              <a:rPr lang="en-GB" sz="1800" dirty="0">
                <a:solidFill>
                  <a:srgbClr val="E62F32"/>
                </a:solidFill>
                <a:latin typeface="Roboto Light"/>
                <a:ea typeface="Roboto Light"/>
                <a:cs typeface="Roboto Light"/>
                <a:sym typeface="Roboto Light"/>
              </a:rPr>
              <a:t>What’s in a kiss?</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Very often, a teenager’s first physical expression of sexual attraction is a kiss shared with another teenager at a disco or outing.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There can be a lot of pressure on young people to get physically involved with each other like this, with or without a romantic relationship.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Some teenagers choose to delay any kissing until they are older and in a proper relationship.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For others, kissing can become something casual that people do whenever they feel physically attracted to one another. </a:t>
            </a:r>
            <a:endParaRPr sz="1200" dirty="0">
              <a:solidFill>
                <a:srgbClr val="2D2D7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20"/>
          <p:cNvPicPr preferRelativeResize="0"/>
          <p:nvPr/>
        </p:nvPicPr>
        <p:blipFill rotWithShape="1">
          <a:blip r:embed="rId3">
            <a:alphaModFix/>
          </a:blip>
          <a:srcRect l="23590" t="3856" r="-23589" b="11932"/>
          <a:stretch/>
        </p:blipFill>
        <p:spPr>
          <a:xfrm>
            <a:off x="-9962" y="-1"/>
            <a:ext cx="9163924" cy="5143497"/>
          </a:xfrm>
          <a:prstGeom prst="rect">
            <a:avLst/>
          </a:prstGeom>
          <a:noFill/>
          <a:ln>
            <a:noFill/>
          </a:ln>
          <a:effectLst>
            <a:outerShdw blurRad="57150" dist="19050" dir="5400000" algn="bl" rotWithShape="0">
              <a:srgbClr val="000000">
                <a:alpha val="50000"/>
              </a:srgbClr>
            </a:outerShdw>
          </a:effectLst>
        </p:spPr>
      </p:pic>
      <p:pic>
        <p:nvPicPr>
          <p:cNvPr id="94" name="Google Shape;94;p20"/>
          <p:cNvPicPr preferRelativeResize="0"/>
          <p:nvPr/>
        </p:nvPicPr>
        <p:blipFill rotWithShape="1">
          <a:blip r:embed="rId4">
            <a:alphaModFix/>
          </a:blip>
          <a:srcRect l="10160" r="-6648"/>
          <a:stretch/>
        </p:blipFill>
        <p:spPr>
          <a:xfrm flipH="1">
            <a:off x="342652" y="-1"/>
            <a:ext cx="8819373" cy="5143501"/>
          </a:xfrm>
          <a:prstGeom prst="rect">
            <a:avLst/>
          </a:prstGeom>
          <a:noFill/>
          <a:ln>
            <a:noFill/>
          </a:ln>
          <a:effectLst>
            <a:outerShdw blurRad="57150" dist="19050" dir="5400000" algn="bl" rotWithShape="0">
              <a:srgbClr val="000000">
                <a:alpha val="50000"/>
              </a:srgbClr>
            </a:outerShdw>
          </a:effectLst>
        </p:spPr>
      </p:pic>
      <p:sp>
        <p:nvSpPr>
          <p:cNvPr id="95" name="Google Shape;95;p20"/>
          <p:cNvSpPr txBox="1"/>
          <p:nvPr/>
        </p:nvSpPr>
        <p:spPr>
          <a:xfrm>
            <a:off x="4715925"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a:t>
            </a:r>
            <a:endParaRPr sz="1200" b="1">
              <a:solidFill>
                <a:srgbClr val="E62F32"/>
              </a:solidFill>
              <a:latin typeface="Roboto"/>
              <a:ea typeface="Roboto"/>
              <a:cs typeface="Roboto"/>
              <a:sym typeface="Roboto"/>
            </a:endParaRPr>
          </a:p>
        </p:txBody>
      </p:sp>
      <p:sp>
        <p:nvSpPr>
          <p:cNvPr id="96" name="Google Shape;96;p20"/>
          <p:cNvSpPr txBox="1"/>
          <p:nvPr/>
        </p:nvSpPr>
        <p:spPr>
          <a:xfrm>
            <a:off x="5113950" y="648000"/>
            <a:ext cx="3671100" cy="357787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dirty="0">
                <a:solidFill>
                  <a:srgbClr val="E62F32"/>
                </a:solidFill>
                <a:latin typeface="Roboto Light"/>
                <a:ea typeface="Roboto Light"/>
                <a:cs typeface="Roboto Light"/>
                <a:sym typeface="Roboto Light"/>
              </a:rPr>
              <a:t>Scenario A:</a:t>
            </a:r>
            <a:endParaRPr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Emma and Ollie are both in 5th year. They’ve known each other since 1st year, but never really said more than hello.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In October, the 5th years went to a university open day to have a look around. On the bus,  Emma and Ollie ended up sitting beside each other by chance.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They chatted the whole way about their favourite music, their favourite films, funny stories and their different interests.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On the way back, Ollie saved a seat for Emma and they sat together again. They laughed and talked the whole way home.</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endParaRPr sz="1200" dirty="0">
              <a:solidFill>
                <a:srgbClr val="2D2D7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21"/>
          <p:cNvPicPr preferRelativeResize="0"/>
          <p:nvPr/>
        </p:nvPicPr>
        <p:blipFill rotWithShape="1">
          <a:blip r:embed="rId3">
            <a:alphaModFix/>
          </a:blip>
          <a:srcRect l="-64873" t="1634" r="50194" b="1644"/>
          <a:stretch/>
        </p:blipFill>
        <p:spPr>
          <a:xfrm>
            <a:off x="-1899" y="-1"/>
            <a:ext cx="9163924" cy="5143499"/>
          </a:xfrm>
          <a:prstGeom prst="rect">
            <a:avLst/>
          </a:prstGeom>
          <a:noFill/>
          <a:ln>
            <a:noFill/>
          </a:ln>
          <a:effectLst>
            <a:outerShdw blurRad="57150" dist="19050" dir="5400000" algn="bl" rotWithShape="0">
              <a:srgbClr val="000000">
                <a:alpha val="50000"/>
              </a:srgbClr>
            </a:outerShdw>
          </a:effectLst>
        </p:spPr>
      </p:pic>
      <p:pic>
        <p:nvPicPr>
          <p:cNvPr id="102" name="Google Shape;102;p21"/>
          <p:cNvPicPr preferRelativeResize="0"/>
          <p:nvPr/>
        </p:nvPicPr>
        <p:blipFill rotWithShape="1">
          <a:blip r:embed="rId4">
            <a:alphaModFix/>
          </a:blip>
          <a:srcRect l="4477" r="-964"/>
          <a:stretch/>
        </p:blipFill>
        <p:spPr>
          <a:xfrm rot="10800000" flipH="1">
            <a:off x="-19925" y="-1"/>
            <a:ext cx="8819373" cy="5143501"/>
          </a:xfrm>
          <a:prstGeom prst="rect">
            <a:avLst/>
          </a:prstGeom>
          <a:noFill/>
          <a:ln>
            <a:noFill/>
          </a:ln>
          <a:effectLst>
            <a:outerShdw blurRad="57150" dist="19050" dir="5400000" algn="bl" rotWithShape="0">
              <a:srgbClr val="000000">
                <a:alpha val="50000"/>
              </a:srgbClr>
            </a:outerShdw>
          </a:effectLst>
        </p:spPr>
      </p:pic>
      <p:sp>
        <p:nvSpPr>
          <p:cNvPr id="103" name="Google Shape;103;p21"/>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 </a:t>
            </a:r>
            <a:endParaRPr sz="1200" b="1">
              <a:solidFill>
                <a:srgbClr val="E62F32"/>
              </a:solidFill>
              <a:latin typeface="Roboto"/>
              <a:ea typeface="Roboto"/>
              <a:cs typeface="Roboto"/>
              <a:sym typeface="Roboto"/>
            </a:endParaRPr>
          </a:p>
        </p:txBody>
      </p:sp>
      <p:sp>
        <p:nvSpPr>
          <p:cNvPr id="104" name="Google Shape;104;p21"/>
          <p:cNvSpPr txBox="1"/>
          <p:nvPr/>
        </p:nvSpPr>
        <p:spPr>
          <a:xfrm>
            <a:off x="360000" y="648000"/>
            <a:ext cx="4274700" cy="457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200" dirty="0">
                <a:solidFill>
                  <a:srgbClr val="2D2D72"/>
                </a:solidFill>
                <a:latin typeface="Roboto"/>
                <a:ea typeface="Roboto"/>
                <a:cs typeface="Roboto"/>
                <a:sym typeface="Roboto"/>
              </a:rPr>
              <a:t>Things were different in school after that – they sat together in Chemistry class, they often chatted during the day and they exchanged phone numbers. During the Christmas holidays, Ollie asked Emma to go to the cinema. She wasn’t sure if there was a group going, or if it was just the two of them. She was excited and nervous at the same time. When she arrived at the cinema, she knew it was a date, because Ollie was there on his own, dressed nicely and looking awkward. During the movie, Ollie reached over and held Emma’s hand. Her hand was shaking a little bit, but so was his. After the movie they went for milkshakes together, then on the walk home, they kissed each other.</a:t>
            </a:r>
            <a:endParaRPr sz="1200" dirty="0">
              <a:solidFill>
                <a:srgbClr val="2D2D72"/>
              </a:solidFill>
              <a:latin typeface="Roboto"/>
              <a:ea typeface="Roboto"/>
              <a:cs typeface="Roboto"/>
              <a:sym typeface="Roboto"/>
            </a:endParaRPr>
          </a:p>
          <a:p>
            <a:pPr marL="216000" lvl="0" indent="-184200" algn="l" rtl="0">
              <a:lnSpc>
                <a:spcPct val="115000"/>
              </a:lnSpc>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What does this kiss mean?</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Is there love/affection/attraction in this kiss?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How do you think Emma and Ollie felt about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the kiss the next day?</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Might anything more lasting come from this kiss?</a:t>
            </a: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0"/>
              </a:spcAft>
              <a:buNone/>
            </a:pP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0"/>
              </a:spcAft>
              <a:buNone/>
            </a:pPr>
            <a:endParaRPr sz="1200" dirty="0">
              <a:solidFill>
                <a:srgbClr val="2D2D7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22"/>
          <p:cNvPicPr preferRelativeResize="0"/>
          <p:nvPr/>
        </p:nvPicPr>
        <p:blipFill rotWithShape="1">
          <a:blip r:embed="rId3">
            <a:alphaModFix/>
          </a:blip>
          <a:srcRect l="10887" r="-92047"/>
          <a:stretch/>
        </p:blipFill>
        <p:spPr>
          <a:xfrm>
            <a:off x="-19925" y="-1"/>
            <a:ext cx="9163927" cy="5143501"/>
          </a:xfrm>
          <a:prstGeom prst="rect">
            <a:avLst/>
          </a:prstGeom>
          <a:noFill/>
          <a:ln>
            <a:noFill/>
          </a:ln>
          <a:effectLst>
            <a:outerShdw blurRad="57150" dist="19050" dir="5400000" algn="bl" rotWithShape="0">
              <a:srgbClr val="000000">
                <a:alpha val="50000"/>
              </a:srgbClr>
            </a:outerShdw>
          </a:effectLst>
        </p:spPr>
      </p:pic>
      <p:pic>
        <p:nvPicPr>
          <p:cNvPr id="110" name="Google Shape;110;p22"/>
          <p:cNvPicPr preferRelativeResize="0"/>
          <p:nvPr/>
        </p:nvPicPr>
        <p:blipFill rotWithShape="1">
          <a:blip r:embed="rId4">
            <a:alphaModFix/>
          </a:blip>
          <a:srcRect l="10744" r="-10784"/>
          <a:stretch/>
        </p:blipFill>
        <p:spPr>
          <a:xfrm flipH="1">
            <a:off x="-9961" y="0"/>
            <a:ext cx="9143998" cy="5143501"/>
          </a:xfrm>
          <a:prstGeom prst="rect">
            <a:avLst/>
          </a:prstGeom>
          <a:noFill/>
          <a:ln>
            <a:noFill/>
          </a:ln>
          <a:effectLst>
            <a:outerShdw blurRad="57150" dist="19050" dir="5400000" algn="bl" rotWithShape="0">
              <a:srgbClr val="000000">
                <a:alpha val="50000"/>
              </a:srgbClr>
            </a:outerShdw>
          </a:effectLst>
        </p:spPr>
      </p:pic>
      <p:sp>
        <p:nvSpPr>
          <p:cNvPr id="111" name="Google Shape;111;p22"/>
          <p:cNvSpPr txBox="1"/>
          <p:nvPr/>
        </p:nvSpPr>
        <p:spPr>
          <a:xfrm>
            <a:off x="4715925"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a:t>
            </a:r>
            <a:endParaRPr sz="1200" b="1">
              <a:solidFill>
                <a:srgbClr val="E62F32"/>
              </a:solidFill>
              <a:latin typeface="Roboto"/>
              <a:ea typeface="Roboto"/>
              <a:cs typeface="Roboto"/>
              <a:sym typeface="Roboto"/>
            </a:endParaRPr>
          </a:p>
        </p:txBody>
      </p:sp>
      <p:sp>
        <p:nvSpPr>
          <p:cNvPr id="112" name="Google Shape;112;p22"/>
          <p:cNvSpPr txBox="1"/>
          <p:nvPr/>
        </p:nvSpPr>
        <p:spPr>
          <a:xfrm>
            <a:off x="5035000" y="648000"/>
            <a:ext cx="3750000" cy="355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dirty="0">
                <a:solidFill>
                  <a:srgbClr val="E62F32"/>
                </a:solidFill>
                <a:latin typeface="Roboto Light"/>
                <a:ea typeface="Roboto Light"/>
                <a:cs typeface="Roboto Light"/>
                <a:sym typeface="Roboto Light"/>
              </a:rPr>
              <a:t>Scenario B:</a:t>
            </a:r>
            <a:endParaRPr sz="18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 exams were finally over and all the 3rd years were going on a big night out.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Jodie and Sarah got ready together in Sarah’s house, chatting about who would be there that night. Jodie really liked a boy in her class called Nathan.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While she did her hair and make-up she wondered if he would be there. Sarah was excited to see if Nathan’s friend Matt from another school would be there. The girls were drinking some alcohol in the bedroom before going out and Sarah’s parents did not know. When they met up with their friends in the queue to get in, their bags were searched, but no one found the alcohol in the pockets of Jodie’s coat. </a:t>
            </a:r>
            <a:endParaRPr sz="1200" dirty="0">
              <a:solidFill>
                <a:srgbClr val="2D2D7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23"/>
          <p:cNvPicPr preferRelativeResize="0"/>
          <p:nvPr/>
        </p:nvPicPr>
        <p:blipFill rotWithShape="1">
          <a:blip r:embed="rId3">
            <a:alphaModFix/>
          </a:blip>
          <a:srcRect l="29804" t="10462" r="-28103" b="52763"/>
          <a:stretch/>
        </p:blipFill>
        <p:spPr>
          <a:xfrm>
            <a:off x="-19925" y="-1"/>
            <a:ext cx="9163928" cy="5143501"/>
          </a:xfrm>
          <a:prstGeom prst="rect">
            <a:avLst/>
          </a:prstGeom>
          <a:noFill/>
          <a:ln>
            <a:noFill/>
          </a:ln>
          <a:effectLst>
            <a:outerShdw blurRad="57150" dist="19050" dir="5400000" algn="bl" rotWithShape="0">
              <a:srgbClr val="000000">
                <a:alpha val="50000"/>
              </a:srgbClr>
            </a:outerShdw>
          </a:effectLst>
        </p:spPr>
      </p:pic>
      <p:pic>
        <p:nvPicPr>
          <p:cNvPr id="118" name="Google Shape;118;p23"/>
          <p:cNvPicPr preferRelativeResize="0"/>
          <p:nvPr/>
        </p:nvPicPr>
        <p:blipFill rotWithShape="1">
          <a:blip r:embed="rId4">
            <a:alphaModFix/>
          </a:blip>
          <a:srcRect l="13545" r="-13805"/>
          <a:stretch/>
        </p:blipFill>
        <p:spPr>
          <a:xfrm rot="10800000">
            <a:off x="-19924" y="0"/>
            <a:ext cx="9163924" cy="5143501"/>
          </a:xfrm>
          <a:prstGeom prst="rect">
            <a:avLst/>
          </a:prstGeom>
          <a:noFill/>
          <a:ln>
            <a:noFill/>
          </a:ln>
          <a:effectLst>
            <a:outerShdw blurRad="57150" dist="19050" dir="5400000" algn="bl" rotWithShape="0">
              <a:srgbClr val="000000">
                <a:alpha val="50000"/>
              </a:srgbClr>
            </a:outerShdw>
          </a:effectLst>
        </p:spPr>
      </p:pic>
      <p:sp>
        <p:nvSpPr>
          <p:cNvPr id="119" name="Google Shape;119;p23"/>
          <p:cNvSpPr txBox="1"/>
          <p:nvPr/>
        </p:nvSpPr>
        <p:spPr>
          <a:xfrm>
            <a:off x="4715925"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9. Love and intimacy</a:t>
            </a:r>
            <a:endParaRPr sz="1200" b="1">
              <a:solidFill>
                <a:srgbClr val="E62F32"/>
              </a:solidFill>
              <a:latin typeface="Roboto"/>
              <a:ea typeface="Roboto"/>
              <a:cs typeface="Roboto"/>
              <a:sym typeface="Roboto"/>
            </a:endParaRPr>
          </a:p>
        </p:txBody>
      </p:sp>
      <p:sp>
        <p:nvSpPr>
          <p:cNvPr id="120" name="Google Shape;120;p23"/>
          <p:cNvSpPr txBox="1"/>
          <p:nvPr/>
        </p:nvSpPr>
        <p:spPr>
          <a:xfrm>
            <a:off x="5222625" y="648000"/>
            <a:ext cx="3562200" cy="432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200" dirty="0">
                <a:solidFill>
                  <a:srgbClr val="2D2D72"/>
                </a:solidFill>
                <a:latin typeface="Roboto"/>
                <a:ea typeface="Roboto"/>
                <a:cs typeface="Roboto"/>
                <a:sym typeface="Roboto"/>
              </a:rPr>
              <a:t>The girls were delighted to see that Matt and Nathan were there, but the guys were busy talking to their friends and looking at their phones, so the girls went out to the dance floor. Jodie glanced over in Nathan’s direction every now and then to see if he was looking over at her, but when he caught her eye he looked embarrassed. Later on, a guy Jodie had never seen before came over to her on the dance floor and put his arms around her waist. Sarah was really surprised to see Jodie start kissing this guy. She went to find someone else to dance with.</a:t>
            </a:r>
            <a:endParaRPr sz="1200" dirty="0">
              <a:solidFill>
                <a:srgbClr val="2D2D72"/>
              </a:solidFill>
              <a:latin typeface="Roboto"/>
              <a:ea typeface="Roboto"/>
              <a:cs typeface="Roboto"/>
              <a:sym typeface="Roboto"/>
            </a:endParaRPr>
          </a:p>
          <a:p>
            <a:pPr marL="216000" lvl="0" indent="-184200" algn="l" rtl="0">
              <a:lnSpc>
                <a:spcPct val="115000"/>
              </a:lnSpc>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Why was Sarah surprised?</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What does this kiss mean?</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Is there love/affection/attraction in this kiss? </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What factors influenced Jodie and the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guy she kissed?</a:t>
            </a:r>
            <a:endParaRPr sz="1200" dirty="0">
              <a:solidFill>
                <a:srgbClr val="2D2D72"/>
              </a:solidFill>
              <a:latin typeface="Roboto"/>
              <a:ea typeface="Roboto"/>
              <a:cs typeface="Roboto"/>
              <a:sym typeface="Roboto"/>
            </a:endParaRPr>
          </a:p>
          <a:p>
            <a:pPr marL="216000" lvl="0" indent="-184200" algn="l" rtl="0">
              <a:lnSpc>
                <a:spcPct val="115000"/>
              </a:lnSpc>
              <a:spcBef>
                <a:spcPts val="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How do you think they might have felt about the kiss the next day?’</a:t>
            </a:r>
            <a:endParaRPr sz="1200" dirty="0">
              <a:solidFill>
                <a:srgbClr val="2D2D7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1472</Words>
  <Application>Microsoft Macintosh PowerPoint</Application>
  <PresentationFormat>On-screen Show (16:9)</PresentationFormat>
  <Paragraphs>85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Roboto Black</vt:lpstr>
      <vt:lpstr>Roboto Medium</vt:lpstr>
      <vt:lpstr>Roboto</vt:lpstr>
      <vt:lpstr>Arial</vt:lpstr>
      <vt:lpstr>Roboto Light</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Rolfe</cp:lastModifiedBy>
  <cp:revision>1</cp:revision>
  <dcterms:modified xsi:type="dcterms:W3CDTF">2023-04-14T09:06:29Z</dcterms:modified>
</cp:coreProperties>
</file>