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Proxima Nova" panose="02000506030000020004" pitchFamily="2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Black" panose="02000000000000000000" pitchFamily="2" charset="0"/>
      <p:bold r:id="rId18"/>
      <p:italic r:id="rId19"/>
      <p:boldItalic r:id="rId20"/>
    </p:embeddedFont>
    <p:embeddedFont>
      <p:font typeface="Roboto Light" panose="02000000000000000000" pitchFamily="2" charset="0"/>
      <p:regular r:id="rId21"/>
      <p:bold r:id="rId22"/>
      <p:italic r:id="rId23"/>
      <p:boldItalic r:id="rId24"/>
    </p:embeddedFont>
    <p:embeddedFont>
      <p:font typeface="Roboto Medium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05">
          <p15:clr>
            <a:srgbClr val="A4A3A4"/>
          </p15:clr>
        </p15:guide>
        <p15:guide id="2" pos="5556">
          <p15:clr>
            <a:srgbClr val="A4A3A4"/>
          </p15:clr>
        </p15:guide>
        <p15:guide id="3" orient="horz" pos="408">
          <p15:clr>
            <a:srgbClr val="9AA0A6"/>
          </p15:clr>
        </p15:guide>
        <p15:guide id="4" pos="28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3005"/>
        <p:guide pos="5556"/>
        <p:guide orient="horz" pos="408"/>
        <p:guide pos="2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fbb725d0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13fbb725d0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2D2D7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  <a:t>Brainstorm to come up with some well-known fictional romantic couples from TV, books or movies. </a:t>
            </a:r>
            <a:endParaRPr sz="1200">
              <a:solidFill>
                <a:srgbClr val="2D2D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184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D2D72"/>
              </a:buClr>
              <a:buSzPts val="1200"/>
              <a:buFont typeface="Roboto"/>
              <a:buChar char="●"/>
            </a:pPr>
            <a: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  <a:t>How does their romance develop? </a:t>
            </a:r>
            <a:endParaRPr sz="1200">
              <a:solidFill>
                <a:srgbClr val="2D2D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184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2D72"/>
              </a:buClr>
              <a:buSzPts val="1200"/>
              <a:buFont typeface="Roboto"/>
              <a:buChar char="●"/>
            </a:pPr>
            <a: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  <a:t>Does it seem realistic to you? </a:t>
            </a:r>
            <a:endParaRPr sz="1200">
              <a:solidFill>
                <a:srgbClr val="2D2D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184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2D72"/>
              </a:buClr>
              <a:buSzPts val="1200"/>
              <a:buFont typeface="Roboto"/>
              <a:buChar char="●"/>
            </a:pPr>
            <a: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  <a:t>Do the couple have to make any effort to </a:t>
            </a:r>
            <a:b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  <a:t>work on their relationship or does it seem </a:t>
            </a:r>
            <a:b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  <a:t>easy, like a fairy-tale?</a:t>
            </a:r>
            <a:endParaRPr sz="1200">
              <a:solidFill>
                <a:srgbClr val="2D2D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184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2D72"/>
              </a:buClr>
              <a:buSzPts val="1200"/>
              <a:buFont typeface="Roboto"/>
              <a:buChar char="●"/>
            </a:pPr>
            <a: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  <a:t>What is likely to happen to the couple after </a:t>
            </a:r>
            <a:b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  <a:t>the story ends?</a:t>
            </a:r>
            <a:endParaRPr sz="1200">
              <a:solidFill>
                <a:srgbClr val="2D2D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fbb725d0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13fbb725d0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94062dbf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1594062dbf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fbb725d0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13fbb725d0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E62F32"/>
                </a:solidFill>
                <a:latin typeface="Roboto Light"/>
                <a:ea typeface="Roboto Light"/>
                <a:cs typeface="Roboto Light"/>
                <a:sym typeface="Roboto Light"/>
              </a:rPr>
              <a:t>Build resilience, be connected</a:t>
            </a:r>
            <a:endParaRPr sz="1600">
              <a:solidFill>
                <a:srgbClr val="E62F3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  <a:t>Suggestion: </a:t>
            </a:r>
            <a:endParaRPr sz="1200">
              <a:solidFill>
                <a:srgbClr val="2D2D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D2D72"/>
              </a:buClr>
              <a:buSzPts val="1200"/>
              <a:buFont typeface="Roboto"/>
              <a:buChar char="●"/>
            </a:pPr>
            <a: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  <a:t>Invite students to take some time to visualise the kind of friend they want to be. </a:t>
            </a:r>
            <a:endParaRPr sz="1200">
              <a:solidFill>
                <a:srgbClr val="2D2D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2D72"/>
              </a:buClr>
              <a:buSzPts val="1200"/>
              <a:buFont typeface="Roboto"/>
              <a:buChar char="●"/>
            </a:pPr>
            <a: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  <a:t>Perhaps suggest they choose two or three small steps to work towards that goal, perhaps writing it in their “gratitude journal”  without being overly critical of themselves</a:t>
            </a:r>
            <a:endParaRPr sz="1200">
              <a:solidFill>
                <a:srgbClr val="2D2D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2D72"/>
              </a:buClr>
              <a:buSzPts val="1200"/>
              <a:buFont typeface="Roboto"/>
              <a:buChar char="●"/>
            </a:pPr>
            <a: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  <a:t>If there are relationships where you are on the receiving end of hurtful behaviour, encourage them to reflect on how to exercise some self care. </a:t>
            </a:r>
            <a:endParaRPr sz="1200">
              <a:solidFill>
                <a:srgbClr val="2D2D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00" y="3916950"/>
            <a:ext cx="962025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3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00" y="3916950"/>
            <a:ext cx="962025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3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/>
        </p:nvSpPr>
        <p:spPr>
          <a:xfrm>
            <a:off x="348200" y="341225"/>
            <a:ext cx="5472600" cy="26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Year A</a:t>
            </a:r>
            <a:endParaRPr sz="16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GB" sz="16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 sz="16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Module 2:</a:t>
            </a:r>
            <a:br>
              <a:rPr lang="en-GB" sz="45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My Relationships</a:t>
            </a:r>
            <a:endParaRPr sz="3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7. Building relationships</a:t>
            </a: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1" name="Google Shape;61;p15"/>
          <p:cNvCxnSpPr/>
          <p:nvPr/>
        </p:nvCxnSpPr>
        <p:spPr>
          <a:xfrm rot="10800000" flipH="1">
            <a:off x="449275" y="1849100"/>
            <a:ext cx="1057200" cy="2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/>
        </p:nvSpPr>
        <p:spPr>
          <a:xfrm>
            <a:off x="360000" y="648000"/>
            <a:ext cx="4275900" cy="53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500">
                <a:solidFill>
                  <a:srgbClr val="E62F32"/>
                </a:solidFill>
                <a:latin typeface="Roboto Light"/>
                <a:ea typeface="Roboto Light"/>
                <a:cs typeface="Roboto Light"/>
                <a:sym typeface="Roboto Light"/>
              </a:rPr>
              <a:t>Building</a:t>
            </a:r>
            <a:endParaRPr sz="3500">
              <a:solidFill>
                <a:srgbClr val="E62F3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500">
                <a:solidFill>
                  <a:srgbClr val="E62F32"/>
                </a:solidFill>
                <a:latin typeface="Roboto Light"/>
                <a:ea typeface="Roboto Light"/>
                <a:cs typeface="Roboto Light"/>
                <a:sym typeface="Roboto Light"/>
              </a:rPr>
              <a:t>relationships</a:t>
            </a:r>
            <a:endParaRPr sz="3500">
              <a:solidFill>
                <a:srgbClr val="E62F3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 b="1">
                <a:solidFill>
                  <a:srgbClr val="E62F32"/>
                </a:solidFill>
                <a:latin typeface="Roboto"/>
                <a:ea typeface="Roboto"/>
                <a:cs typeface="Roboto"/>
                <a:sym typeface="Roboto"/>
              </a:rPr>
              <a:t>In this unit we will:</a:t>
            </a:r>
            <a:endParaRPr sz="1500" b="1">
              <a:solidFill>
                <a:srgbClr val="E62F3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2032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AutoNum type="arabicPeriod"/>
            </a:pP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Critique the idealisation of romantic</a:t>
            </a:r>
            <a:b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love in TV and film.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203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AutoNum type="arabicPeriod"/>
            </a:pP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Sort a range of behaviours into </a:t>
            </a:r>
            <a:b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those which build friendship and </a:t>
            </a:r>
            <a:b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those which damage it.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203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AutoNum type="arabicPeriod"/>
            </a:pP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Reflect on personal experiences of </a:t>
            </a:r>
            <a:b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friendship and take responsibility for </a:t>
            </a:r>
            <a:b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moving towards stronger relationships </a:t>
            </a:r>
            <a:b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with friends.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2D2D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>
              <a:solidFill>
                <a:srgbClr val="E62F3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7" name="Google Shape;67;p16"/>
          <p:cNvSpPr txBox="1"/>
          <p:nvPr/>
        </p:nvSpPr>
        <p:spPr>
          <a:xfrm>
            <a:off x="360000" y="135975"/>
            <a:ext cx="412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E62F32"/>
                </a:solidFill>
                <a:latin typeface="Roboto"/>
                <a:ea typeface="Roboto"/>
                <a:cs typeface="Roboto"/>
                <a:sym typeface="Roboto"/>
              </a:rPr>
              <a:t>7. Building relationships</a:t>
            </a:r>
            <a:endParaRPr sz="1200" b="1">
              <a:solidFill>
                <a:srgbClr val="E62F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/>
        </p:nvSpPr>
        <p:spPr>
          <a:xfrm>
            <a:off x="360000" y="648000"/>
            <a:ext cx="3658800" cy="28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GB" sz="2000">
                <a:solidFill>
                  <a:srgbClr val="E62F32"/>
                </a:solidFill>
                <a:latin typeface="Roboto Light"/>
                <a:ea typeface="Roboto Light"/>
                <a:cs typeface="Roboto Light"/>
                <a:sym typeface="Roboto Light"/>
              </a:rPr>
              <a:t>Life skill focus </a:t>
            </a:r>
            <a:endParaRPr sz="2000">
              <a:solidFill>
                <a:srgbClr val="E62F3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Fortitude:</a:t>
            </a: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have the courage to </a:t>
            </a:r>
            <a:b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build good friendships and to </a:t>
            </a:r>
            <a:b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take action if you are not being </a:t>
            </a:r>
            <a:b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treated well in a friendship.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Justice:</a:t>
            </a: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treat others as you </a:t>
            </a:r>
            <a:b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would like to be treated.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2D2D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1500">
              <a:solidFill>
                <a:srgbClr val="2D2D7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7"/>
          <p:cNvSpPr txBox="1"/>
          <p:nvPr/>
        </p:nvSpPr>
        <p:spPr>
          <a:xfrm>
            <a:off x="360000" y="135975"/>
            <a:ext cx="412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E62F32"/>
                </a:solidFill>
                <a:latin typeface="Roboto"/>
                <a:ea typeface="Roboto"/>
                <a:cs typeface="Roboto"/>
                <a:sym typeface="Roboto"/>
              </a:rPr>
              <a:t>7. Building relationships</a:t>
            </a:r>
            <a:endParaRPr sz="1200" b="1">
              <a:solidFill>
                <a:srgbClr val="E62F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8"/>
          <p:cNvPicPr preferRelativeResize="0"/>
          <p:nvPr/>
        </p:nvPicPr>
        <p:blipFill rotWithShape="1">
          <a:blip r:embed="rId3">
            <a:alphaModFix/>
          </a:blip>
          <a:srcRect l="29856" t="5096" r="-19165"/>
          <a:stretch/>
        </p:blipFill>
        <p:spPr>
          <a:xfrm>
            <a:off x="0" y="0"/>
            <a:ext cx="72626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8"/>
          <p:cNvPicPr preferRelativeResize="0"/>
          <p:nvPr/>
        </p:nvPicPr>
        <p:blipFill rotWithShape="1">
          <a:blip r:embed="rId4">
            <a:alphaModFix/>
          </a:blip>
          <a:srcRect l="24349" r="-8780"/>
          <a:stretch/>
        </p:blipFill>
        <p:spPr>
          <a:xfrm flipH="1">
            <a:off x="1426850" y="0"/>
            <a:ext cx="7717152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0" name="Google Shape;80;p18"/>
          <p:cNvSpPr txBox="1"/>
          <p:nvPr/>
        </p:nvSpPr>
        <p:spPr>
          <a:xfrm>
            <a:off x="6368125" y="641125"/>
            <a:ext cx="24426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  <a:t>Some movies paint a very unrealistic picture of romantic relationships as fairy tales. When the two partners meet and get together, they enter into a blissful happy ever after. This does not happen in real life. Even non-romantic friendships have their ups and downs. In reality, making a relationship thrive requires effort on both sides. </a:t>
            </a:r>
            <a:endParaRPr sz="1200">
              <a:solidFill>
                <a:srgbClr val="2D2D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D2D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2D2D7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4587875" y="135975"/>
            <a:ext cx="412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E62F32"/>
                </a:solidFill>
                <a:latin typeface="Roboto"/>
                <a:ea typeface="Roboto"/>
                <a:cs typeface="Roboto"/>
                <a:sym typeface="Roboto"/>
              </a:rPr>
              <a:t>7. Building relationships</a:t>
            </a:r>
            <a:endParaRPr sz="1200" b="1">
              <a:solidFill>
                <a:srgbClr val="E62F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 rotWithShape="1">
          <a:blip r:embed="rId3">
            <a:alphaModFix/>
          </a:blip>
          <a:srcRect l="13644" r="7800" b="11229"/>
          <a:stretch/>
        </p:blipFill>
        <p:spPr>
          <a:xfrm flipH="1">
            <a:off x="2311075" y="0"/>
            <a:ext cx="682922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 rotWithShape="1">
          <a:blip r:embed="rId4">
            <a:alphaModFix/>
          </a:blip>
          <a:srcRect l="14550" r="-14550"/>
          <a:stretch/>
        </p:blipFill>
        <p:spPr>
          <a:xfrm>
            <a:off x="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/>
          <p:nvPr/>
        </p:nvSpPr>
        <p:spPr>
          <a:xfrm>
            <a:off x="449275" y="135975"/>
            <a:ext cx="412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E62F32"/>
                </a:solidFill>
                <a:latin typeface="Roboto"/>
                <a:ea typeface="Roboto"/>
                <a:cs typeface="Roboto"/>
                <a:sym typeface="Roboto"/>
              </a:rPr>
              <a:t>7. Building relationships</a:t>
            </a:r>
            <a:endParaRPr sz="1200" b="1">
              <a:solidFill>
                <a:srgbClr val="E62F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9"/>
          <p:cNvSpPr txBox="1"/>
          <p:nvPr/>
        </p:nvSpPr>
        <p:spPr>
          <a:xfrm>
            <a:off x="449275" y="641125"/>
            <a:ext cx="35442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  <a:t>If you have a savings account in the bank, you will know that if you keep withdrawing money without putting any in, eventually the bank account will be empty. In a similar way, all relationships need investment. Relationships flourish when we spend time together, pay attention to each other, make a point of being there for each other, find new ways to make space for the relationships, have shared traditions, and are willing to forgive. </a:t>
            </a:r>
            <a:endParaRPr sz="1200">
              <a:solidFill>
                <a:srgbClr val="2D2D7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 rotWithShape="1">
          <a:blip r:embed="rId3">
            <a:alphaModFix/>
          </a:blip>
          <a:srcRect l="12483" r="8955"/>
          <a:stretch/>
        </p:blipFill>
        <p:spPr>
          <a:xfrm>
            <a:off x="0" y="-14525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0"/>
          <p:cNvPicPr preferRelativeResize="0"/>
          <p:nvPr/>
        </p:nvPicPr>
        <p:blipFill rotWithShape="1">
          <a:blip r:embed="rId4">
            <a:alphaModFix/>
          </a:blip>
          <a:srcRect l="56946" r="-57398"/>
          <a:stretch/>
        </p:blipFill>
        <p:spPr>
          <a:xfrm rot="10800000">
            <a:off x="-38149" y="-1"/>
            <a:ext cx="91821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/>
          <p:nvPr/>
        </p:nvSpPr>
        <p:spPr>
          <a:xfrm>
            <a:off x="449275" y="135975"/>
            <a:ext cx="412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E62F32"/>
                </a:solidFill>
                <a:latin typeface="Roboto"/>
                <a:ea typeface="Roboto"/>
                <a:cs typeface="Roboto"/>
                <a:sym typeface="Roboto"/>
              </a:rPr>
              <a:t>7. Building relationships</a:t>
            </a:r>
            <a:endParaRPr sz="1200" b="1">
              <a:solidFill>
                <a:srgbClr val="E62F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449275" y="641125"/>
            <a:ext cx="4124100" cy="3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Look at the list below and separate them out into </a:t>
            </a:r>
            <a:br>
              <a:rPr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kind of things that build up relationships and the </a:t>
            </a:r>
            <a:br>
              <a:rPr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kind that take a toll on them. 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1842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Char char="●"/>
            </a:pPr>
            <a:r>
              <a:rPr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Listening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184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Char char="●"/>
            </a:pPr>
            <a:r>
              <a:rPr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Criticising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184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Char char="●"/>
            </a:pPr>
            <a:r>
              <a:rPr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Shouting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184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Char char="●"/>
            </a:pPr>
            <a:r>
              <a:rPr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Spending quality time (e.g. doing activities together)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184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Char char="●"/>
            </a:pPr>
            <a:r>
              <a:rPr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Sending a thoughtful message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184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Char char="●"/>
            </a:pPr>
            <a:r>
              <a:rPr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Being on the phone while spending time together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184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Char char="●"/>
            </a:pPr>
            <a:r>
              <a:rPr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Affection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184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Char char="●"/>
            </a:pPr>
            <a:r>
              <a:rPr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Praying together 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184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Char char="●"/>
            </a:pPr>
            <a:r>
              <a:rPr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Focusing on the other person’s faults 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184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Char char="●"/>
            </a:pPr>
            <a:r>
              <a:rPr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Being dishonest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184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Char char="●"/>
            </a:pPr>
            <a:r>
              <a:rPr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Consoling during difficult times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184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Char char="●"/>
            </a:pPr>
            <a:r>
              <a:rPr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Making an effort to see the person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184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Char char="●"/>
            </a:pPr>
            <a:r>
              <a:rPr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Controlling the other person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184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Char char="●"/>
            </a:pPr>
            <a:r>
              <a:rPr lang="en-GB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Making fun of the other person in front of others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 rotWithShape="1">
          <a:blip r:embed="rId3">
            <a:alphaModFix/>
          </a:blip>
          <a:srcRect l="12976" r="17521"/>
          <a:stretch/>
        </p:blipFill>
        <p:spPr>
          <a:xfrm>
            <a:off x="3780452" y="0"/>
            <a:ext cx="536354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 rotWithShape="1">
          <a:blip r:embed="rId4">
            <a:alphaModFix/>
          </a:blip>
          <a:srcRect l="18146"/>
          <a:stretch/>
        </p:blipFill>
        <p:spPr>
          <a:xfrm>
            <a:off x="0" y="-1"/>
            <a:ext cx="7481373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4" name="Google Shape;104;p21"/>
          <p:cNvSpPr txBox="1"/>
          <p:nvPr/>
        </p:nvSpPr>
        <p:spPr>
          <a:xfrm>
            <a:off x="449275" y="135975"/>
            <a:ext cx="4124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>
                <a:solidFill>
                  <a:srgbClr val="E62F32"/>
                </a:solidFill>
                <a:latin typeface="Roboto"/>
                <a:ea typeface="Roboto"/>
                <a:cs typeface="Roboto"/>
                <a:sym typeface="Roboto"/>
              </a:rPr>
              <a:t>7. Building relationships</a:t>
            </a:r>
            <a:endParaRPr sz="1200" b="1">
              <a:solidFill>
                <a:srgbClr val="E62F3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E62F3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E62F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21"/>
          <p:cNvSpPr txBox="1"/>
          <p:nvPr/>
        </p:nvSpPr>
        <p:spPr>
          <a:xfrm>
            <a:off x="449275" y="641125"/>
            <a:ext cx="3426300" cy="28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rgbClr val="E62F32"/>
                </a:solidFill>
                <a:latin typeface="Roboto Light"/>
                <a:ea typeface="Roboto Light"/>
                <a:cs typeface="Roboto Light"/>
                <a:sym typeface="Roboto Light"/>
              </a:rPr>
              <a:t>Be responsible, </a:t>
            </a:r>
            <a:br>
              <a:rPr lang="en-GB" sz="2000">
                <a:solidFill>
                  <a:srgbClr val="E62F32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2000">
                <a:solidFill>
                  <a:srgbClr val="E62F32"/>
                </a:solidFill>
                <a:latin typeface="Roboto Light"/>
                <a:ea typeface="Roboto Light"/>
                <a:cs typeface="Roboto Light"/>
                <a:sym typeface="Roboto Light"/>
              </a:rPr>
              <a:t>be connected</a:t>
            </a:r>
            <a:endParaRPr sz="2000">
              <a:solidFill>
                <a:srgbClr val="E62F3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  <a:t>What will you choose?</a:t>
            </a:r>
            <a:endParaRPr sz="1200" b="1">
              <a:solidFill>
                <a:srgbClr val="2D2D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184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D2D72"/>
              </a:buClr>
              <a:buSzPts val="1200"/>
              <a:buFont typeface="Roboto"/>
              <a:buAutoNum type="arabicPeriod"/>
            </a:pPr>
            <a: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  <a:t>I can look at my habits and actions </a:t>
            </a:r>
            <a:b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  <a:t>and try to figure out whether they are building or tearing down friendships.</a:t>
            </a:r>
            <a:endParaRPr sz="1200">
              <a:solidFill>
                <a:srgbClr val="2D2D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184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2D72"/>
              </a:buClr>
              <a:buSzPts val="1200"/>
              <a:buFont typeface="Roboto"/>
              <a:buAutoNum type="arabicPeriod"/>
            </a:pPr>
            <a: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  <a:t>I can choose to practice more caring </a:t>
            </a:r>
            <a:b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  <a:t>habits in order to invest in good friendships. </a:t>
            </a:r>
            <a:endParaRPr sz="1200">
              <a:solidFill>
                <a:srgbClr val="2D2D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400" lvl="0" indent="-184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2D72"/>
              </a:buClr>
              <a:buSzPts val="1200"/>
              <a:buFont typeface="Roboto"/>
              <a:buAutoNum type="arabicPeriod"/>
            </a:pPr>
            <a:r>
              <a:rPr lang="en-GB" sz="1200">
                <a:solidFill>
                  <a:srgbClr val="2D2D72"/>
                </a:solidFill>
                <a:latin typeface="Roboto"/>
                <a:ea typeface="Roboto"/>
                <a:cs typeface="Roboto"/>
                <a:sym typeface="Roboto"/>
              </a:rPr>
              <a:t>I can reflect on which friendships in my life are the most positive and uplifting.</a:t>
            </a:r>
            <a:endParaRPr sz="1200">
              <a:solidFill>
                <a:srgbClr val="2D2D7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Macintosh PowerPoint</Application>
  <PresentationFormat>On-screen Show (16:9)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Roboto Light</vt:lpstr>
      <vt:lpstr>Proxima Nova</vt:lpstr>
      <vt:lpstr>Roboto</vt:lpstr>
      <vt:lpstr>Arial</vt:lpstr>
      <vt:lpstr>Roboto Black</vt:lpstr>
      <vt:lpstr>Times New Roman</vt:lpstr>
      <vt:lpstr>Roboto Medium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 Rolfe</cp:lastModifiedBy>
  <cp:revision>1</cp:revision>
  <dcterms:modified xsi:type="dcterms:W3CDTF">2023-04-12T09:35:48Z</dcterms:modified>
</cp:coreProperties>
</file>