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Proxima Nova" panose="02000506030000020004" pitchFamily="2" charset="0"/>
      <p:regular r:id="rId18"/>
      <p:bold r:id="rId19"/>
      <p:italic r:id="rId20"/>
      <p:boldItalic r:id="rId21"/>
    </p:embeddedFont>
    <p:embeddedFont>
      <p:font typeface="Roboto" panose="02000000000000000000" pitchFamily="2" charset="0"/>
      <p:regular r:id="rId22"/>
      <p:bold r:id="rId23"/>
      <p:italic r:id="rId24"/>
      <p:boldItalic r:id="rId25"/>
    </p:embeddedFont>
    <p:embeddedFont>
      <p:font typeface="Roboto Black" panose="02000000000000000000" pitchFamily="2" charset="0"/>
      <p:bold r:id="rId26"/>
      <p:italic r:id="rId27"/>
      <p:boldItalic r:id="rId28"/>
    </p:embeddedFont>
    <p:embeddedFont>
      <p:font typeface="Roboto Light" panose="02000000000000000000" pitchFamily="2" charset="0"/>
      <p:regular r:id="rId29"/>
      <p:bold r:id="rId30"/>
      <p:italic r:id="rId31"/>
      <p:boldItalic r:id="rId32"/>
    </p:embeddedFont>
    <p:embeddedFont>
      <p:font typeface="Roboto Medium" panose="020000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05">
          <p15:clr>
            <a:srgbClr val="A4A3A4"/>
          </p15:clr>
        </p15:guide>
        <p15:guide id="2" pos="5488" userDrawn="1">
          <p15:clr>
            <a:srgbClr val="A4A3A4"/>
          </p15:clr>
        </p15:guide>
        <p15:guide id="3" orient="horz" pos="408">
          <p15:clr>
            <a:srgbClr val="9AA0A6"/>
          </p15:clr>
        </p15:guide>
        <p15:guide id="4" pos="28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11"/>
    <p:restoredTop sz="94677"/>
  </p:normalViewPr>
  <p:slideViewPr>
    <p:cSldViewPr snapToGrid="0">
      <p:cViewPr varScale="1">
        <p:scale>
          <a:sx n="170" d="100"/>
          <a:sy n="170" d="100"/>
        </p:scale>
        <p:origin x="200" y="320"/>
      </p:cViewPr>
      <p:guideLst>
        <p:guide orient="horz" pos="3005"/>
        <p:guide pos="5488"/>
        <p:guide orient="horz" pos="408"/>
        <p:guide pos="2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heme" Target="theme/theme1.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tholic.org/encyclopedia/view.php?id=1135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atholic.org/encyclopedia/view.php?id=520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3f95a06f1c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3f95a06f1c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50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Explain to the students how St Paul describes the body as a “Temple of the Holy Spirit” – a dwelling place of God himself, meaning that it needs to be treated with the greatest of respect </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Invite a student to read the following passage from St. Paul’s First Letter to the Corinthians, chapter 6, verse 19-20 [1 Cor. 6:19-20]</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b="1" i="1">
                <a:solidFill>
                  <a:srgbClr val="333333"/>
                </a:solidFill>
                <a:highlight>
                  <a:srgbClr val="FFFFFF"/>
                </a:highlight>
                <a:latin typeface="Roboto"/>
                <a:ea typeface="Roboto"/>
                <a:cs typeface="Roboto"/>
                <a:sym typeface="Roboto"/>
              </a:rPr>
              <a:t>“Do you not realize that your body is the </a:t>
            </a:r>
            <a:r>
              <a:rPr lang="en-GB" sz="1200" b="1" i="1">
                <a:solidFill>
                  <a:srgbClr val="FD1B14"/>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temple</a:t>
            </a:r>
            <a:r>
              <a:rPr lang="en-GB" sz="1200" b="1" i="1">
                <a:solidFill>
                  <a:srgbClr val="333333"/>
                </a:solidFill>
                <a:highlight>
                  <a:srgbClr val="FFFFFF"/>
                </a:highlight>
                <a:latin typeface="Roboto"/>
                <a:ea typeface="Roboto"/>
                <a:cs typeface="Roboto"/>
                <a:sym typeface="Roboto"/>
              </a:rPr>
              <a:t> of the Holy Spirit, who is in you and whom you received from God? You are not your own property, then; you have been bought at a price. So use your body for the </a:t>
            </a:r>
            <a:r>
              <a:rPr lang="en-GB" sz="1200" b="1" i="1">
                <a:solidFill>
                  <a:srgbClr val="FD1B14"/>
                </a:solidFill>
                <a:highlight>
                  <a:srgbClr val="FFFFFF"/>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glory</a:t>
            </a:r>
            <a:r>
              <a:rPr lang="en-GB" sz="1200" b="1" i="1">
                <a:solidFill>
                  <a:srgbClr val="333333"/>
                </a:solidFill>
                <a:highlight>
                  <a:srgbClr val="FFFFFF"/>
                </a:highlight>
                <a:latin typeface="Roboto"/>
                <a:ea typeface="Roboto"/>
                <a:cs typeface="Roboto"/>
                <a:sym typeface="Roboto"/>
              </a:rPr>
              <a:t> of God.”</a:t>
            </a:r>
            <a:r>
              <a:rPr lang="en-GB" sz="1200" b="1" i="1">
                <a:solidFill>
                  <a:srgbClr val="2D2D72"/>
                </a:solidFill>
                <a:latin typeface="Roboto"/>
                <a:ea typeface="Roboto"/>
                <a:cs typeface="Roboto"/>
                <a:sym typeface="Roboto"/>
              </a:rPr>
              <a:t> </a:t>
            </a:r>
            <a:endParaRPr sz="1200" b="1" i="1">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3dfc84826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13dfc848264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Suggestion. Depending on time, use the list as a way of stimulating general discussion on what is good/bad for one’s body, mind, heart and soul.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d0e34ba6f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1d0e34ba6f4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a:latin typeface="Roboto"/>
                <a:ea typeface="Roboto"/>
                <a:cs typeface="Roboto"/>
                <a:sym typeface="Roboto"/>
              </a:rPr>
              <a:t>Explore with students how </a:t>
            </a:r>
            <a:endParaRPr sz="1200">
              <a:latin typeface="Roboto"/>
              <a:ea typeface="Roboto"/>
              <a:cs typeface="Roboto"/>
              <a:sym typeface="Roboto"/>
            </a:endParaRPr>
          </a:p>
          <a:p>
            <a:pPr marL="457200" lvl="0" indent="-304800" algn="l" rtl="0">
              <a:lnSpc>
                <a:spcPct val="115000"/>
              </a:lnSpc>
              <a:spcBef>
                <a:spcPts val="50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If someone disrespects you or hurts you in a sexual way, it doesn’t just hurt your body, you as a person are hurt. </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Think about how when we feel embarrassed we blush or how and when we’re excited you might feel ‘butterflies in the stomach’. </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When you’re hungry or tired you might feel irritable. </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Sometimes when you’re worried you might feel a choking sensation, or your stomach might cramp up. </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If somebody mocks something about your appearance, it can hurt you emotionally – it might be easy to brush off insults if they were directed at things, but do we really think of our bodies as ‘things’? </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Even the enormous respect and dignity we show the bodies of deceased persons ought to remind us that we cannot afford to be “casual” about our own bodies and the bodies of others.</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Sexual feelings are highly delicate emotions and we must always remember that  a person’s integrity and dignity is at stake depending on how we choose to act upon them</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The holistic view that bodies are integral to our identity explains why this is so, while the dualistic view is not able to make full sense of the idea that what happens to our bodies matters to us personally. </a:t>
            </a:r>
            <a:endParaRPr sz="1200">
              <a:solidFill>
                <a:srgbClr val="2D2D72"/>
              </a:solidFill>
              <a:latin typeface="Roboto"/>
              <a:ea typeface="Roboto"/>
              <a:cs typeface="Roboto"/>
              <a:sym typeface="Roboto"/>
            </a:endParaRPr>
          </a:p>
          <a:p>
            <a:pPr marL="0" lvl="0" indent="0" algn="l" rtl="0">
              <a:lnSpc>
                <a:spcPct val="115000"/>
              </a:lnSpc>
              <a:spcBef>
                <a:spcPts val="500"/>
              </a:spcBef>
              <a:spcAft>
                <a:spcPts val="0"/>
              </a:spcAft>
              <a:buClr>
                <a:schemeClr val="dk1"/>
              </a:buClr>
              <a:buSzPts val="1100"/>
              <a:buFont typeface="Arial"/>
              <a:buNone/>
            </a:pPr>
            <a:endParaRPr sz="1200">
              <a:solidFill>
                <a:srgbClr val="2D2D72"/>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200">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3dfc84826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13dfc848264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Font typeface="Roboto"/>
              <a:buChar char="●"/>
            </a:pPr>
            <a:r>
              <a:rPr lang="en-GB" sz="1200">
                <a:latin typeface="Roboto"/>
                <a:ea typeface="Roboto"/>
                <a:cs typeface="Roboto"/>
                <a:sym typeface="Roboto"/>
              </a:rPr>
              <a:t>Explain why sex in marriage between spouses is truly “making love” because the couple are responding to the presence of the Holy Spirit in their bodies by co-creating with God a visible expression of His love in their relationship but also for the Church and world.</a:t>
            </a:r>
            <a:endParaRPr sz="1200">
              <a:latin typeface="Roboto"/>
              <a:ea typeface="Roboto"/>
              <a:cs typeface="Roboto"/>
              <a:sym typeface="Roboto"/>
            </a:endParaRPr>
          </a:p>
          <a:p>
            <a:pPr marL="457200" lvl="0" indent="-304800" algn="l" rtl="0">
              <a:lnSpc>
                <a:spcPct val="100000"/>
              </a:lnSpc>
              <a:spcBef>
                <a:spcPts val="0"/>
              </a:spcBef>
              <a:spcAft>
                <a:spcPts val="0"/>
              </a:spcAft>
              <a:buSzPts val="1200"/>
              <a:buFont typeface="Roboto"/>
              <a:buChar char="●"/>
            </a:pPr>
            <a:r>
              <a:rPr lang="en-GB" sz="1200">
                <a:latin typeface="Roboto"/>
                <a:ea typeface="Roboto"/>
                <a:cs typeface="Roboto"/>
                <a:sym typeface="Roboto"/>
              </a:rPr>
              <a:t>This is why sexual fidelity between spouses [whilst being deeply personal] is one sense not just private between them, it has widespread social implications.  </a:t>
            </a:r>
            <a:endParaRPr sz="1200">
              <a:latin typeface="Roboto"/>
              <a:ea typeface="Roboto"/>
              <a:cs typeface="Roboto"/>
              <a:sym typeface="Robo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3ec2cb3cdd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13ec2cb3cdd_1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3ec2cb3cdd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13ec2cb3cdd_1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50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Font typeface="Roboto"/>
              <a:buChar char="●"/>
            </a:pPr>
            <a:r>
              <a:rPr lang="en-GB" sz="1200">
                <a:latin typeface="Roboto"/>
                <a:ea typeface="Roboto"/>
                <a:cs typeface="Roboto"/>
                <a:sym typeface="Roboto"/>
              </a:rPr>
              <a:t>It’s important to emphasize that we’re asking the students to express what they “think” is going on for the persons in the images - so unless a person’s behaviour is obvious, we can only make an assumption about their feelings. What matters is to be attentive,aware of the signs people give about the mood they are in or emotions they might be going through, especially if they are negative ones.    </a:t>
            </a:r>
            <a:endParaRPr sz="1200">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3ec2cb3cdd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13ec2cb3cdd_1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Font typeface="Roboto"/>
              <a:buChar char="●"/>
            </a:pPr>
            <a:r>
              <a:rPr lang="en-GB" sz="1200">
                <a:latin typeface="Roboto"/>
                <a:ea typeface="Roboto"/>
                <a:cs typeface="Roboto"/>
                <a:sym typeface="Roboto"/>
              </a:rPr>
              <a:t>Suggest taking a moment to look at the images quietly, then share with a partner what their impression is</a:t>
            </a:r>
            <a:endParaRPr sz="1200">
              <a:latin typeface="Roboto"/>
              <a:ea typeface="Roboto"/>
              <a:cs typeface="Roboto"/>
              <a:sym typeface="Roboto"/>
            </a:endParaRPr>
          </a:p>
          <a:p>
            <a:pPr marL="457200" lvl="0" indent="-304800" algn="l" rtl="0">
              <a:lnSpc>
                <a:spcPct val="100000"/>
              </a:lnSpc>
              <a:spcBef>
                <a:spcPts val="0"/>
              </a:spcBef>
              <a:spcAft>
                <a:spcPts val="0"/>
              </a:spcAft>
              <a:buSzPts val="1200"/>
              <a:buFont typeface="Roboto"/>
              <a:buChar char="●"/>
            </a:pPr>
            <a:r>
              <a:rPr lang="en-GB" sz="1200">
                <a:latin typeface="Roboto"/>
                <a:ea typeface="Roboto"/>
                <a:cs typeface="Roboto"/>
                <a:sym typeface="Roboto"/>
              </a:rPr>
              <a:t>When it’s time, invite students to share their impressions of the images and why</a:t>
            </a:r>
            <a:endParaRPr sz="1200">
              <a:latin typeface="Roboto"/>
              <a:ea typeface="Roboto"/>
              <a:cs typeface="Roboto"/>
              <a:sym typeface="Roboto"/>
            </a:endParaRPr>
          </a:p>
          <a:p>
            <a:pPr marL="457200" lvl="0" indent="-304800" algn="l" rtl="0">
              <a:lnSpc>
                <a:spcPct val="100000"/>
              </a:lnSpc>
              <a:spcBef>
                <a:spcPts val="0"/>
              </a:spcBef>
              <a:spcAft>
                <a:spcPts val="0"/>
              </a:spcAft>
              <a:buSzPts val="1200"/>
              <a:buFont typeface="Roboto"/>
              <a:buChar char="●"/>
            </a:pPr>
            <a:r>
              <a:rPr lang="en-GB" sz="1200">
                <a:latin typeface="Roboto"/>
                <a:ea typeface="Roboto"/>
                <a:cs typeface="Roboto"/>
                <a:sym typeface="Roboto"/>
              </a:rPr>
              <a:t>Remind them that our bodies “speak” of who we are, how we are feeling and to be aware of our physical /bodily presence and that of others is a mark of emotional maturity and growing self-respect</a:t>
            </a:r>
            <a:endParaRPr sz="1200">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100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Invite students to share perspectives and ideas about what and how persons communicate through their body langauge </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Suggestion: ask for volunteer[s] to demonstrate different emotions to the class with body language without the volunteer speaking. Invite their classmates to raise their hand if they can guess what emotion is being expressed. </a:t>
            </a:r>
            <a:endParaRPr sz="1200">
              <a:solidFill>
                <a:srgbClr val="2D2D72"/>
              </a:solidFill>
              <a:latin typeface="Roboto"/>
              <a:ea typeface="Roboto"/>
              <a:cs typeface="Roboto"/>
              <a:sym typeface="Roboto"/>
            </a:endParaRPr>
          </a:p>
          <a:p>
            <a:pPr marL="0" lvl="0" indent="0" algn="l" rtl="0">
              <a:lnSpc>
                <a:spcPct val="115000"/>
              </a:lnSpc>
              <a:spcBef>
                <a:spcPts val="1000"/>
              </a:spcBef>
              <a:spcAft>
                <a:spcPts val="0"/>
              </a:spcAft>
              <a:buClr>
                <a:schemeClr val="dk1"/>
              </a:buClr>
              <a:buSzPts val="1100"/>
              <a:buFont typeface="Arial"/>
              <a:buNone/>
            </a:pPr>
            <a:endParaRPr sz="1200">
              <a:solidFill>
                <a:srgbClr val="2D2D72"/>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3dfc84826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g13dfc848264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66400" lvl="0" indent="-184200" algn="l" rtl="0">
              <a:lnSpc>
                <a:spcPct val="115000"/>
              </a:lnSpc>
              <a:spcBef>
                <a:spcPts val="100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We want students to reflect on how important the body and their bodily awareness is.</a:t>
            </a:r>
            <a:endParaRPr sz="1200">
              <a:solidFill>
                <a:srgbClr val="2D2D72"/>
              </a:solidFill>
              <a:latin typeface="Roboto"/>
              <a:ea typeface="Roboto"/>
              <a:cs typeface="Roboto"/>
              <a:sym typeface="Roboto"/>
            </a:endParaRPr>
          </a:p>
          <a:p>
            <a:pPr marL="266400" lvl="0" indent="-1842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Ask them “What makes you who you are? Is it your thoughts, your feelings, your heart?” </a:t>
            </a:r>
            <a:endParaRPr sz="1200">
              <a:solidFill>
                <a:srgbClr val="2D2D72"/>
              </a:solidFill>
              <a:latin typeface="Roboto"/>
              <a:ea typeface="Roboto"/>
              <a:cs typeface="Roboto"/>
              <a:sym typeface="Roboto"/>
            </a:endParaRPr>
          </a:p>
          <a:p>
            <a:pPr marL="266400" lvl="0" indent="-1842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Where does your body fit in?</a:t>
            </a:r>
            <a:endParaRPr sz="1200">
              <a:solidFill>
                <a:srgbClr val="2D2D72"/>
              </a:solidFill>
              <a:latin typeface="Roboto"/>
              <a:ea typeface="Roboto"/>
              <a:cs typeface="Roboto"/>
              <a:sym typeface="Roboto"/>
            </a:endParaRPr>
          </a:p>
          <a:p>
            <a:pPr marL="0" lvl="0" indent="0" algn="l" rtl="0">
              <a:lnSpc>
                <a:spcPct val="115000"/>
              </a:lnSpc>
              <a:spcBef>
                <a:spcPts val="1000"/>
              </a:spcBef>
              <a:spcAft>
                <a:spcPts val="0"/>
              </a:spcAft>
              <a:buNone/>
            </a:pPr>
            <a:r>
              <a:rPr lang="en-GB" sz="1200" b="1">
                <a:solidFill>
                  <a:srgbClr val="2D2D72"/>
                </a:solidFill>
                <a:latin typeface="Roboto"/>
                <a:ea typeface="Roboto"/>
                <a:cs typeface="Roboto"/>
                <a:sym typeface="Roboto"/>
              </a:rPr>
              <a:t>Finally ask the students which of the images best reflects your understanding of how the body relates to who you are? Why?</a:t>
            </a:r>
            <a:endParaRPr sz="1200" b="1">
              <a:solidFill>
                <a:srgbClr val="2D2D72"/>
              </a:solidFill>
              <a:latin typeface="Roboto"/>
              <a:ea typeface="Roboto"/>
              <a:cs typeface="Roboto"/>
              <a:sym typeface="Roboto"/>
            </a:endParaRPr>
          </a:p>
          <a:p>
            <a:pPr marL="457200" lvl="0" indent="-304800" algn="l" rtl="0">
              <a:lnSpc>
                <a:spcPct val="115000"/>
              </a:lnSpc>
              <a:spcBef>
                <a:spcPts val="500"/>
              </a:spcBef>
              <a:spcAft>
                <a:spcPts val="0"/>
              </a:spcAft>
              <a:buClr>
                <a:srgbClr val="2D2D72"/>
              </a:buClr>
              <a:buSzPts val="1200"/>
              <a:buFont typeface="Roboto"/>
              <a:buChar char="●"/>
            </a:pPr>
            <a:r>
              <a:rPr lang="en-GB" sz="1200" b="1">
                <a:solidFill>
                  <a:srgbClr val="2D2D72"/>
                </a:solidFill>
                <a:latin typeface="Roboto"/>
                <a:ea typeface="Roboto"/>
                <a:cs typeface="Roboto"/>
                <a:sym typeface="Roboto"/>
              </a:rPr>
              <a:t>So does it make any difference to how you treat your body?</a:t>
            </a:r>
            <a:endParaRPr sz="1200" b="1">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b="1">
                <a:solidFill>
                  <a:srgbClr val="2D2D72"/>
                </a:solidFill>
                <a:latin typeface="Roboto"/>
                <a:ea typeface="Roboto"/>
                <a:cs typeface="Roboto"/>
                <a:sym typeface="Roboto"/>
              </a:rPr>
              <a:t>Which of these do you think is the Christian understanding?</a:t>
            </a:r>
            <a:endParaRPr sz="1200">
              <a:solidFill>
                <a:srgbClr val="2D2D72"/>
              </a:solidFill>
              <a:latin typeface="Roboto"/>
              <a:ea typeface="Roboto"/>
              <a:cs typeface="Roboto"/>
              <a:sym typeface="Roboto"/>
            </a:endParaRPr>
          </a:p>
          <a:p>
            <a:pPr marL="0" lvl="0" indent="0" algn="l" rtl="0">
              <a:lnSpc>
                <a:spcPct val="100000"/>
              </a:lnSpc>
              <a:spcBef>
                <a:spcPts val="500"/>
              </a:spcBef>
              <a:spcAft>
                <a:spcPts val="0"/>
              </a:spcAft>
              <a:buSzPts val="1100"/>
              <a:buNone/>
            </a:pPr>
            <a:endParaRPr sz="1200">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3f95a06f1c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13f95a06f1c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3f95a06f1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13f95a06f1c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500"/>
              </a:spcBef>
              <a:spcAft>
                <a:spcPts val="0"/>
              </a:spcAft>
              <a:buSzPts val="1100"/>
              <a:buNone/>
            </a:pPr>
            <a:r>
              <a:rPr lang="en-GB" sz="1200">
                <a:solidFill>
                  <a:srgbClr val="2D2D72"/>
                </a:solidFill>
                <a:latin typeface="Roboto"/>
                <a:ea typeface="Roboto"/>
                <a:cs typeface="Roboto"/>
                <a:sym typeface="Roboto"/>
              </a:rPr>
              <a:t>To help illustrate this teaching perhaps ask/explore the following:</a:t>
            </a:r>
            <a:endParaRPr sz="1200">
              <a:solidFill>
                <a:srgbClr val="2D2D72"/>
              </a:solidFill>
              <a:latin typeface="Roboto"/>
              <a:ea typeface="Roboto"/>
              <a:cs typeface="Roboto"/>
              <a:sym typeface="Roboto"/>
            </a:endParaRPr>
          </a:p>
          <a:p>
            <a:pPr marL="457200" lvl="0" indent="-304800" algn="l" rtl="0">
              <a:lnSpc>
                <a:spcPct val="115000"/>
              </a:lnSpc>
              <a:spcBef>
                <a:spcPts val="50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When you see a parent cuddling their child, do you think they are communicating their love of the child or just their body? </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If a someone, even a friend physically hurt you – would you think ‘Oh, it’s just my body.’ Or would you feel hurt/offended deep down in your heart and soul too?</a:t>
            </a:r>
            <a:endParaRPr sz="1200">
              <a:solidFill>
                <a:srgbClr val="2D2D72"/>
              </a:solidFill>
              <a:latin typeface="Roboto"/>
              <a:ea typeface="Roboto"/>
              <a:cs typeface="Roboto"/>
              <a:sym typeface="Roboto"/>
            </a:endParaRPr>
          </a:p>
          <a:p>
            <a:pPr marL="457200" lvl="0" indent="-304800" algn="l" rtl="0">
              <a:lnSpc>
                <a:spcPct val="115000"/>
              </a:lnSpc>
              <a:spcBef>
                <a:spcPts val="0"/>
              </a:spcBef>
              <a:spcAft>
                <a:spcPts val="0"/>
              </a:spcAft>
              <a:buClr>
                <a:srgbClr val="2D2D72"/>
              </a:buClr>
              <a:buSzPts val="1200"/>
              <a:buFont typeface="Roboto"/>
              <a:buChar char="●"/>
            </a:pPr>
            <a:r>
              <a:rPr lang="en-GB" sz="1200">
                <a:solidFill>
                  <a:srgbClr val="2D2D72"/>
                </a:solidFill>
                <a:latin typeface="Roboto"/>
                <a:ea typeface="Roboto"/>
                <a:cs typeface="Roboto"/>
                <a:sym typeface="Roboto"/>
              </a:rPr>
              <a:t>It’s obvious then, that what we do with our bodies and how we physically interact with others is of great importance. It’s more than just a case of being sensitive and considerate about the feelings of others - do you agree?</a:t>
            </a:r>
            <a:endParaRPr sz="1200">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1">
  <p:cSld name="TITLE_1_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GB"/>
              <a:t>‹#›</a:t>
            </a:fld>
            <a:endParaRPr/>
          </a:p>
        </p:txBody>
      </p:sp>
      <p:pic>
        <p:nvPicPr>
          <p:cNvPr id="52" name="Google Shape;52;p13"/>
          <p:cNvPicPr preferRelativeResize="0"/>
          <p:nvPr/>
        </p:nvPicPr>
        <p:blipFill rotWithShape="1">
          <a:blip r:embed="rId3">
            <a:alphaModFix/>
          </a:blip>
          <a:srcRect/>
          <a:stretch/>
        </p:blipFill>
        <p:spPr>
          <a:xfrm>
            <a:off x="450000" y="3916950"/>
            <a:ext cx="962025" cy="962025"/>
          </a:xfrm>
          <a:prstGeom prst="rect">
            <a:avLst/>
          </a:prstGeom>
          <a:noFill/>
          <a:ln>
            <a:noFill/>
          </a:ln>
        </p:spPr>
      </p:pic>
    </p:spTree>
  </p:cSld>
  <p:clrMapOvr>
    <a:masterClrMapping/>
  </p:clrMapOvr>
  <p:extLst>
    <p:ext uri="{DCECCB84-F9BA-43D5-87BE-67443E8EF086}">
      <p15:sldGuideLst xmlns:p15="http://schemas.microsoft.com/office/powerpoint/2012/main">
        <p15:guide id="1" pos="283">
          <p15:clr>
            <a:srgbClr val="FA7B17"/>
          </p15:clr>
        </p15:guide>
        <p15:guide id="2" pos="454">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_1_2">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GB"/>
              <a:t>‹#›</a:t>
            </a:fld>
            <a:endParaRPr/>
          </a:p>
        </p:txBody>
      </p:sp>
      <p:pic>
        <p:nvPicPr>
          <p:cNvPr id="55" name="Google Shape;55;p14"/>
          <p:cNvPicPr preferRelativeResize="0"/>
          <p:nvPr/>
        </p:nvPicPr>
        <p:blipFill rotWithShape="1">
          <a:blip r:embed="rId3">
            <a:alphaModFix/>
          </a:blip>
          <a:srcRect/>
          <a:stretch/>
        </p:blipFill>
        <p:spPr>
          <a:xfrm>
            <a:off x="450000" y="3916950"/>
            <a:ext cx="962025" cy="962025"/>
          </a:xfrm>
          <a:prstGeom prst="rect">
            <a:avLst/>
          </a:prstGeom>
          <a:noFill/>
          <a:ln>
            <a:noFill/>
          </a:ln>
        </p:spPr>
      </p:pic>
    </p:spTree>
  </p:cSld>
  <p:clrMapOvr>
    <a:masterClrMapping/>
  </p:clrMapOvr>
  <p:extLst>
    <p:ext uri="{DCECCB84-F9BA-43D5-87BE-67443E8EF086}">
      <p15:sldGuideLst xmlns:p15="http://schemas.microsoft.com/office/powerpoint/2012/main">
        <p15:guide id="1" pos="283">
          <p15:clr>
            <a:srgbClr val="FA7B17"/>
          </p15:clr>
        </p15:guide>
        <p15:guide id="2" pos="454">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5"/>
          <p:cNvSpPr txBox="1"/>
          <p:nvPr/>
        </p:nvSpPr>
        <p:spPr>
          <a:xfrm>
            <a:off x="348200" y="341225"/>
            <a:ext cx="6315600" cy="2673000"/>
          </a:xfrm>
          <a:prstGeom prst="rect">
            <a:avLst/>
          </a:prstGeom>
          <a:noFill/>
          <a:ln>
            <a:noFill/>
          </a:ln>
        </p:spPr>
        <p:txBody>
          <a:bodyPr spcFirstLastPara="1" wrap="square" lIns="91425" tIns="91425" rIns="91425" bIns="91425" anchor="t" anchorCtr="0">
            <a:spAutoFit/>
          </a:bodyPr>
          <a:lstStyle/>
          <a:p>
            <a:pPr marL="0" marR="0" lvl="0" indent="0" algn="l" rtl="0">
              <a:lnSpc>
                <a:spcPct val="85000"/>
              </a:lnSpc>
              <a:spcBef>
                <a:spcPts val="0"/>
              </a:spcBef>
              <a:spcAft>
                <a:spcPts val="0"/>
              </a:spcAft>
              <a:buClr>
                <a:srgbClr val="000000"/>
              </a:buClr>
              <a:buSzPts val="4500"/>
              <a:buFont typeface="Arial"/>
              <a:buNone/>
            </a:pPr>
            <a:r>
              <a:rPr lang="en-GB" sz="1600">
                <a:solidFill>
                  <a:srgbClr val="FFFFFF"/>
                </a:solidFill>
                <a:latin typeface="Roboto Black"/>
                <a:ea typeface="Roboto Black"/>
                <a:cs typeface="Roboto Black"/>
                <a:sym typeface="Roboto Black"/>
              </a:rPr>
              <a:t>Year A</a:t>
            </a:r>
            <a:endParaRPr sz="1600">
              <a:solidFill>
                <a:srgbClr val="FFFFFF"/>
              </a:solidFill>
              <a:latin typeface="Roboto Black"/>
              <a:ea typeface="Roboto Black"/>
              <a:cs typeface="Roboto Black"/>
              <a:sym typeface="Roboto Black"/>
            </a:endParaRPr>
          </a:p>
          <a:p>
            <a:pPr marL="0" marR="0" lvl="0" indent="0" algn="l" rtl="0">
              <a:lnSpc>
                <a:spcPct val="85000"/>
              </a:lnSpc>
              <a:spcBef>
                <a:spcPts val="0"/>
              </a:spcBef>
              <a:spcAft>
                <a:spcPts val="0"/>
              </a:spcAft>
              <a:buClr>
                <a:srgbClr val="000000"/>
              </a:buClr>
              <a:buSzPts val="4500"/>
              <a:buFont typeface="Arial"/>
              <a:buNone/>
            </a:pPr>
            <a:r>
              <a:rPr lang="en-GB" sz="1600" b="0" i="0" u="none" strike="noStrike" cap="none">
                <a:solidFill>
                  <a:srgbClr val="FFFFFF"/>
                </a:solidFill>
                <a:latin typeface="Roboto Medium"/>
                <a:ea typeface="Roboto Medium"/>
                <a:cs typeface="Roboto Medium"/>
                <a:sym typeface="Roboto Medium"/>
              </a:rPr>
              <a:t> </a:t>
            </a:r>
            <a:endParaRPr sz="1600" b="0" i="0" u="none" strike="noStrike" cap="none">
              <a:solidFill>
                <a:srgbClr val="FFFFFF"/>
              </a:solidFill>
              <a:latin typeface="Roboto Medium"/>
              <a:ea typeface="Roboto Medium"/>
              <a:cs typeface="Roboto Medium"/>
              <a:sym typeface="Roboto Medium"/>
            </a:endParaRPr>
          </a:p>
          <a:p>
            <a:pPr marL="0" marR="0" lvl="0" indent="0" algn="l" rtl="0">
              <a:lnSpc>
                <a:spcPct val="85000"/>
              </a:lnSpc>
              <a:spcBef>
                <a:spcPts val="0"/>
              </a:spcBef>
              <a:spcAft>
                <a:spcPts val="0"/>
              </a:spcAft>
              <a:buClr>
                <a:srgbClr val="000000"/>
              </a:buClr>
              <a:buSzPts val="4500"/>
              <a:buFont typeface="Arial"/>
              <a:buNone/>
            </a:pPr>
            <a:r>
              <a:rPr lang="en-GB" sz="1600">
                <a:solidFill>
                  <a:schemeClr val="lt1"/>
                </a:solidFill>
                <a:latin typeface="Roboto Light"/>
                <a:ea typeface="Roboto Light"/>
                <a:cs typeface="Roboto Light"/>
                <a:sym typeface="Roboto Light"/>
              </a:rPr>
              <a:t>Module 1:</a:t>
            </a:r>
            <a:br>
              <a:rPr lang="en-GB" sz="4500">
                <a:solidFill>
                  <a:srgbClr val="FFFFFF"/>
                </a:solidFill>
                <a:latin typeface="Roboto Light"/>
                <a:ea typeface="Roboto Light"/>
                <a:cs typeface="Roboto Light"/>
                <a:sym typeface="Roboto Light"/>
              </a:rPr>
            </a:br>
            <a:r>
              <a:rPr lang="en-GB" sz="3600">
                <a:solidFill>
                  <a:srgbClr val="FFFFFF"/>
                </a:solidFill>
                <a:latin typeface="Roboto Light"/>
                <a:ea typeface="Roboto Light"/>
                <a:cs typeface="Roboto Light"/>
                <a:sym typeface="Roboto Light"/>
              </a:rPr>
              <a:t>My Identity</a:t>
            </a:r>
            <a:endParaRPr sz="3600">
              <a:solidFill>
                <a:srgbClr val="FFFFFF"/>
              </a:solidFill>
              <a:latin typeface="Roboto Light"/>
              <a:ea typeface="Roboto Light"/>
              <a:cs typeface="Roboto Light"/>
              <a:sym typeface="Roboto Light"/>
            </a:endParaRPr>
          </a:p>
          <a:p>
            <a:pPr marL="0" marR="0" lvl="0" indent="0" algn="l" rtl="0">
              <a:lnSpc>
                <a:spcPct val="85000"/>
              </a:lnSpc>
              <a:spcBef>
                <a:spcPts val="0"/>
              </a:spcBef>
              <a:spcAft>
                <a:spcPts val="0"/>
              </a:spcAft>
              <a:buClr>
                <a:srgbClr val="000000"/>
              </a:buClr>
              <a:buSzPts val="4500"/>
              <a:buFont typeface="Arial"/>
              <a:buNone/>
            </a:pPr>
            <a:endParaRPr sz="4500">
              <a:solidFill>
                <a:srgbClr val="FFFFFF"/>
              </a:solidFill>
              <a:latin typeface="Roboto Light"/>
              <a:ea typeface="Roboto Light"/>
              <a:cs typeface="Roboto Light"/>
              <a:sym typeface="Roboto Light"/>
            </a:endParaRPr>
          </a:p>
          <a:p>
            <a:pPr marL="0" marR="0" lvl="0" indent="0" algn="l" rtl="0">
              <a:lnSpc>
                <a:spcPct val="100000"/>
              </a:lnSpc>
              <a:spcBef>
                <a:spcPts val="0"/>
              </a:spcBef>
              <a:spcAft>
                <a:spcPts val="0"/>
              </a:spcAft>
              <a:buNone/>
            </a:pPr>
            <a:r>
              <a:rPr lang="en-GB" sz="1600" b="1">
                <a:solidFill>
                  <a:srgbClr val="FFFFFF"/>
                </a:solidFill>
                <a:latin typeface="Roboto"/>
                <a:ea typeface="Roboto"/>
                <a:cs typeface="Roboto"/>
                <a:sym typeface="Roboto"/>
              </a:rPr>
              <a:t>4. The language of the body</a:t>
            </a:r>
            <a:endParaRPr sz="1600" b="1">
              <a:solidFill>
                <a:srgbClr val="FFFFFF"/>
              </a:solidFill>
              <a:latin typeface="Roboto"/>
              <a:ea typeface="Roboto"/>
              <a:cs typeface="Roboto"/>
              <a:sym typeface="Roboto"/>
            </a:endParaRPr>
          </a:p>
          <a:p>
            <a:pPr marL="0" marR="0" lvl="0" indent="0" algn="l" rtl="0">
              <a:lnSpc>
                <a:spcPct val="100000"/>
              </a:lnSpc>
              <a:spcBef>
                <a:spcPts val="0"/>
              </a:spcBef>
              <a:spcAft>
                <a:spcPts val="0"/>
              </a:spcAft>
              <a:buNone/>
            </a:pPr>
            <a:endParaRPr sz="1800" b="1">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4500"/>
              <a:buFont typeface="Arial"/>
              <a:buNone/>
            </a:pPr>
            <a:endParaRPr sz="1800" b="1">
              <a:solidFill>
                <a:srgbClr val="FFFFFF"/>
              </a:solidFill>
              <a:latin typeface="Roboto"/>
              <a:ea typeface="Roboto"/>
              <a:cs typeface="Roboto"/>
              <a:sym typeface="Roboto"/>
            </a:endParaRPr>
          </a:p>
        </p:txBody>
      </p:sp>
      <p:cxnSp>
        <p:nvCxnSpPr>
          <p:cNvPr id="61" name="Google Shape;61;p15"/>
          <p:cNvCxnSpPr/>
          <p:nvPr/>
        </p:nvCxnSpPr>
        <p:spPr>
          <a:xfrm rot="10800000" flipH="1">
            <a:off x="449275" y="1849100"/>
            <a:ext cx="1057200" cy="21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pic>
        <p:nvPicPr>
          <p:cNvPr id="130" name="Google Shape;130;p24"/>
          <p:cNvPicPr preferRelativeResize="0"/>
          <p:nvPr/>
        </p:nvPicPr>
        <p:blipFill>
          <a:blip r:embed="rId3">
            <a:alphaModFix/>
          </a:blip>
          <a:stretch>
            <a:fillRect/>
          </a:stretch>
        </p:blipFill>
        <p:spPr>
          <a:xfrm>
            <a:off x="826520" y="721416"/>
            <a:ext cx="3512943" cy="3499999"/>
          </a:xfrm>
          <a:prstGeom prst="rect">
            <a:avLst/>
          </a:prstGeom>
          <a:noFill/>
          <a:ln>
            <a:noFill/>
          </a:ln>
        </p:spPr>
      </p:pic>
      <p:sp>
        <p:nvSpPr>
          <p:cNvPr id="131" name="Google Shape;131;p24"/>
          <p:cNvSpPr txBox="1"/>
          <p:nvPr/>
        </p:nvSpPr>
        <p:spPr>
          <a:xfrm>
            <a:off x="360000" y="135975"/>
            <a:ext cx="4124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b="1">
              <a:solidFill>
                <a:srgbClr val="E62F32"/>
              </a:solidFill>
              <a:latin typeface="Roboto"/>
              <a:ea typeface="Roboto"/>
              <a:cs typeface="Roboto"/>
              <a:sym typeface="Roboto"/>
            </a:endParaRPr>
          </a:p>
          <a:p>
            <a:pPr marL="0" lvl="0" indent="0" algn="l" rtl="0">
              <a:spcBef>
                <a:spcPts val="0"/>
              </a:spcBef>
              <a:spcAft>
                <a:spcPts val="0"/>
              </a:spcAft>
              <a:buNone/>
            </a:pPr>
            <a:endParaRPr sz="1200" b="1">
              <a:solidFill>
                <a:srgbClr val="E62F32"/>
              </a:solidFill>
              <a:latin typeface="Roboto"/>
              <a:ea typeface="Roboto"/>
              <a:cs typeface="Roboto"/>
              <a:sym typeface="Roboto"/>
            </a:endParaRPr>
          </a:p>
        </p:txBody>
      </p:sp>
      <p:sp>
        <p:nvSpPr>
          <p:cNvPr id="132" name="Google Shape;132;p24"/>
          <p:cNvSpPr txBox="1"/>
          <p:nvPr/>
        </p:nvSpPr>
        <p:spPr>
          <a:xfrm>
            <a:off x="4915227" y="1581449"/>
            <a:ext cx="3914938" cy="381896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Clr>
                <a:schemeClr val="dk1"/>
              </a:buClr>
              <a:buSzPts val="1100"/>
              <a:buFont typeface="Arial"/>
              <a:buNone/>
            </a:pPr>
            <a:r>
              <a:rPr lang="en-GB" sz="1200" dirty="0">
                <a:solidFill>
                  <a:srgbClr val="2D2D72"/>
                </a:solidFill>
                <a:latin typeface="Roboto"/>
                <a:ea typeface="Roboto"/>
                <a:cs typeface="Roboto"/>
                <a:sym typeface="Roboto"/>
              </a:rPr>
              <a:t>You may be familiar with the word ‘reverence’ when it’s used for holy things – a special respect and honour for something that is seen as particularly special. </a:t>
            </a:r>
            <a:endParaRPr sz="1200" dirty="0">
              <a:solidFill>
                <a:srgbClr val="2D2D72"/>
              </a:solidFill>
              <a:latin typeface="Roboto"/>
              <a:ea typeface="Roboto"/>
              <a:cs typeface="Roboto"/>
              <a:sym typeface="Roboto"/>
            </a:endParaRPr>
          </a:p>
          <a:p>
            <a:pPr marL="0" lvl="0" indent="0" algn="l" rtl="0">
              <a:lnSpc>
                <a:spcPct val="115000"/>
              </a:lnSpc>
              <a:spcBef>
                <a:spcPts val="500"/>
              </a:spcBef>
              <a:spcAft>
                <a:spcPts val="0"/>
              </a:spcAft>
              <a:buClr>
                <a:schemeClr val="dk1"/>
              </a:buClr>
              <a:buSzPts val="1100"/>
              <a:buFont typeface="Arial"/>
              <a:buNone/>
            </a:pPr>
            <a:r>
              <a:rPr lang="en-GB" sz="1200" dirty="0">
                <a:solidFill>
                  <a:srgbClr val="2D2D72"/>
                </a:solidFill>
                <a:latin typeface="Roboto"/>
                <a:ea typeface="Roboto"/>
                <a:cs typeface="Roboto"/>
                <a:sym typeface="Roboto"/>
              </a:rPr>
              <a:t>For a Christian, reverence is the only appropriate way to treat the human person, and therefore the human body, because it is not possible to separate the body from the person. </a:t>
            </a:r>
            <a:endParaRPr sz="1200" dirty="0">
              <a:solidFill>
                <a:srgbClr val="2D2D72"/>
              </a:solidFill>
              <a:latin typeface="Roboto"/>
              <a:ea typeface="Roboto"/>
              <a:cs typeface="Roboto"/>
              <a:sym typeface="Roboto"/>
            </a:endParaRPr>
          </a:p>
          <a:p>
            <a:pPr marL="0" lvl="0" indent="0" algn="l" rtl="0">
              <a:lnSpc>
                <a:spcPct val="115000"/>
              </a:lnSpc>
              <a:spcBef>
                <a:spcPts val="500"/>
              </a:spcBef>
              <a:spcAft>
                <a:spcPts val="0"/>
              </a:spcAft>
              <a:buClr>
                <a:schemeClr val="dk1"/>
              </a:buClr>
              <a:buSzPts val="1100"/>
              <a:buFont typeface="Arial"/>
              <a:buNone/>
            </a:pPr>
            <a:r>
              <a:rPr lang="en-GB" sz="1200" dirty="0">
                <a:solidFill>
                  <a:srgbClr val="2D2D72"/>
                </a:solidFill>
                <a:latin typeface="Roboto"/>
                <a:ea typeface="Roboto"/>
                <a:cs typeface="Roboto"/>
                <a:sym typeface="Roboto"/>
              </a:rPr>
              <a:t>God has created us as bodily beings, and God himself became fully human when Jesus was conceived in Mary’s womb. The fact that the Second Person of the Blessed Trinity became a human embodied person in Jesus of Nazareth gives even greater dignity to us. </a:t>
            </a:r>
            <a:endParaRPr sz="1200" dirty="0">
              <a:solidFill>
                <a:srgbClr val="2D2D72"/>
              </a:solidFill>
              <a:latin typeface="Roboto"/>
              <a:ea typeface="Roboto"/>
              <a:cs typeface="Roboto"/>
              <a:sym typeface="Roboto"/>
            </a:endParaRPr>
          </a:p>
          <a:p>
            <a:pPr marL="0" lvl="0" indent="0" algn="l" rtl="0">
              <a:lnSpc>
                <a:spcPct val="115000"/>
              </a:lnSpc>
              <a:spcBef>
                <a:spcPts val="500"/>
              </a:spcBef>
              <a:spcAft>
                <a:spcPts val="0"/>
              </a:spcAft>
              <a:buClr>
                <a:schemeClr val="dk1"/>
              </a:buClr>
              <a:buSzPts val="1100"/>
              <a:buFont typeface="Arial"/>
              <a:buNone/>
            </a:pPr>
            <a:endParaRPr sz="1200" dirty="0">
              <a:solidFill>
                <a:srgbClr val="2D2D72"/>
              </a:solidFill>
              <a:latin typeface="Roboto"/>
              <a:ea typeface="Roboto"/>
              <a:cs typeface="Roboto"/>
              <a:sym typeface="Roboto"/>
            </a:endParaRPr>
          </a:p>
          <a:p>
            <a:pPr marL="0" lvl="0" indent="0" algn="l" rtl="0">
              <a:lnSpc>
                <a:spcPct val="115000"/>
              </a:lnSpc>
              <a:spcBef>
                <a:spcPts val="500"/>
              </a:spcBef>
              <a:spcAft>
                <a:spcPts val="0"/>
              </a:spcAft>
              <a:buClr>
                <a:schemeClr val="dk1"/>
              </a:buClr>
              <a:buSzPts val="1100"/>
              <a:buFont typeface="Arial"/>
              <a:buNone/>
            </a:pPr>
            <a:endParaRPr sz="1200" dirty="0">
              <a:solidFill>
                <a:srgbClr val="2D2D72"/>
              </a:solidFill>
              <a:latin typeface="Roboto"/>
              <a:ea typeface="Roboto"/>
              <a:cs typeface="Roboto"/>
              <a:sym typeface="Roboto"/>
            </a:endParaRPr>
          </a:p>
          <a:p>
            <a:pPr marL="0" marR="0" lvl="0" indent="0" algn="l" rtl="0">
              <a:lnSpc>
                <a:spcPct val="115000"/>
              </a:lnSpc>
              <a:spcBef>
                <a:spcPts val="500"/>
              </a:spcBef>
              <a:spcAft>
                <a:spcPts val="500"/>
              </a:spcAft>
              <a:buClr>
                <a:schemeClr val="dk1"/>
              </a:buClr>
              <a:buSzPts val="1100"/>
              <a:buFont typeface="Arial"/>
              <a:buNone/>
            </a:pPr>
            <a:endParaRPr sz="1200" b="1" dirty="0">
              <a:solidFill>
                <a:srgbClr val="2D2D72"/>
              </a:solidFill>
              <a:latin typeface="Roboto"/>
              <a:ea typeface="Roboto"/>
              <a:cs typeface="Roboto"/>
              <a:sym typeface="Roboto"/>
            </a:endParaRPr>
          </a:p>
        </p:txBody>
      </p:sp>
      <p:pic>
        <p:nvPicPr>
          <p:cNvPr id="2" name="Google Shape;124;p23">
            <a:extLst>
              <a:ext uri="{FF2B5EF4-FFF2-40B4-BE49-F238E27FC236}">
                <a16:creationId xmlns:a16="http://schemas.microsoft.com/office/drawing/2014/main" id="{8E5D8357-C2F6-E6C7-3D22-C67C72CC3558}"/>
              </a:ext>
            </a:extLst>
          </p:cNvPr>
          <p:cNvPicPr preferRelativeResize="0"/>
          <p:nvPr/>
        </p:nvPicPr>
        <p:blipFill>
          <a:blip r:embed="rId4">
            <a:alphaModFix/>
          </a:blip>
          <a:stretch>
            <a:fillRect/>
          </a:stretch>
        </p:blipFill>
        <p:spPr>
          <a:xfrm>
            <a:off x="4995351" y="647999"/>
            <a:ext cx="952500" cy="933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pic>
        <p:nvPicPr>
          <p:cNvPr id="138" name="Google Shape;138;p25"/>
          <p:cNvPicPr preferRelativeResize="0"/>
          <p:nvPr/>
        </p:nvPicPr>
        <p:blipFill rotWithShape="1">
          <a:blip r:embed="rId3">
            <a:alphaModFix/>
          </a:blip>
          <a:srcRect r="9804"/>
          <a:stretch/>
        </p:blipFill>
        <p:spPr>
          <a:xfrm>
            <a:off x="2183701" y="0"/>
            <a:ext cx="6960302" cy="5143501"/>
          </a:xfrm>
          <a:prstGeom prst="rect">
            <a:avLst/>
          </a:prstGeom>
          <a:noFill/>
          <a:ln>
            <a:noFill/>
          </a:ln>
        </p:spPr>
      </p:pic>
      <p:pic>
        <p:nvPicPr>
          <p:cNvPr id="139" name="Google Shape;139;p25"/>
          <p:cNvPicPr preferRelativeResize="0"/>
          <p:nvPr/>
        </p:nvPicPr>
        <p:blipFill rotWithShape="1">
          <a:blip r:embed="rId4">
            <a:alphaModFix/>
          </a:blip>
          <a:srcRect l="14690" r="-14690"/>
          <a:stretch/>
        </p:blipFill>
        <p:spPr>
          <a:xfrm>
            <a:off x="0" y="0"/>
            <a:ext cx="9425756" cy="5143501"/>
          </a:xfrm>
          <a:prstGeom prst="rect">
            <a:avLst/>
          </a:prstGeom>
          <a:noFill/>
          <a:ln>
            <a:noFill/>
          </a:ln>
        </p:spPr>
      </p:pic>
      <p:sp>
        <p:nvSpPr>
          <p:cNvPr id="140" name="Google Shape;140;p25"/>
          <p:cNvSpPr txBox="1"/>
          <p:nvPr/>
        </p:nvSpPr>
        <p:spPr>
          <a:xfrm>
            <a:off x="351225" y="747475"/>
            <a:ext cx="3718500" cy="358659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chemeClr val="dk1"/>
              </a:buClr>
              <a:buSzPts val="1100"/>
              <a:buFont typeface="Arial"/>
              <a:buNone/>
            </a:pPr>
            <a:r>
              <a:rPr lang="en-GB" sz="1200" dirty="0">
                <a:solidFill>
                  <a:srgbClr val="2D2D72"/>
                </a:solidFill>
                <a:latin typeface="Roboto"/>
                <a:ea typeface="Roboto"/>
                <a:cs typeface="Roboto"/>
                <a:sym typeface="Roboto"/>
              </a:rPr>
              <a:t>Which of these practices treats the body with reverence, and which doesn’t?</a:t>
            </a:r>
            <a:endParaRPr sz="1200" dirty="0">
              <a:solidFill>
                <a:srgbClr val="2D2D72"/>
              </a:solidFill>
              <a:latin typeface="Roboto"/>
              <a:ea typeface="Roboto"/>
              <a:cs typeface="Roboto"/>
              <a:sym typeface="Roboto"/>
            </a:endParaRPr>
          </a:p>
          <a:p>
            <a:pPr marL="266400" marR="0" lvl="0" indent="-203250" algn="l" rtl="0">
              <a:lnSpc>
                <a:spcPct val="115000"/>
              </a:lnSpc>
              <a:spcBef>
                <a:spcPts val="1000"/>
              </a:spcBef>
              <a:spcAft>
                <a:spcPts val="0"/>
              </a:spcAft>
              <a:buClr>
                <a:srgbClr val="2D2D72"/>
              </a:buClr>
              <a:buSzPts val="1500"/>
              <a:buFont typeface="Roboto"/>
              <a:buChar char="●"/>
            </a:pPr>
            <a:r>
              <a:rPr lang="en-GB" sz="1200" dirty="0">
                <a:solidFill>
                  <a:srgbClr val="2D2D72"/>
                </a:solidFill>
                <a:latin typeface="Roboto"/>
                <a:ea typeface="Roboto"/>
                <a:cs typeface="Roboto"/>
                <a:sym typeface="Roboto"/>
              </a:rPr>
              <a:t>Eating a healthy diet</a:t>
            </a:r>
            <a:endParaRPr sz="1200" dirty="0">
              <a:solidFill>
                <a:srgbClr val="2D2D72"/>
              </a:solidFill>
              <a:latin typeface="Roboto"/>
              <a:ea typeface="Roboto"/>
              <a:cs typeface="Roboto"/>
              <a:sym typeface="Roboto"/>
            </a:endParaRPr>
          </a:p>
          <a:p>
            <a:pPr marL="266400" marR="0" lvl="0" indent="-203250" algn="l" rtl="0">
              <a:lnSpc>
                <a:spcPct val="115000"/>
              </a:lnSpc>
              <a:spcBef>
                <a:spcPts val="0"/>
              </a:spcBef>
              <a:spcAft>
                <a:spcPts val="0"/>
              </a:spcAft>
              <a:buClr>
                <a:srgbClr val="2D2D72"/>
              </a:buClr>
              <a:buSzPts val="1500"/>
              <a:buFont typeface="Roboto"/>
              <a:buChar char="●"/>
            </a:pPr>
            <a:r>
              <a:rPr lang="en-GB" sz="1200" dirty="0">
                <a:solidFill>
                  <a:srgbClr val="2D2D72"/>
                </a:solidFill>
                <a:latin typeface="Roboto"/>
                <a:ea typeface="Roboto"/>
                <a:cs typeface="Roboto"/>
                <a:sym typeface="Roboto"/>
              </a:rPr>
              <a:t>Taking regular exercise</a:t>
            </a:r>
            <a:endParaRPr sz="1200" dirty="0">
              <a:solidFill>
                <a:srgbClr val="2D2D72"/>
              </a:solidFill>
              <a:latin typeface="Roboto"/>
              <a:ea typeface="Roboto"/>
              <a:cs typeface="Roboto"/>
              <a:sym typeface="Roboto"/>
            </a:endParaRPr>
          </a:p>
          <a:p>
            <a:pPr marL="266400" marR="0" lvl="0" indent="-203250" algn="l" rtl="0">
              <a:lnSpc>
                <a:spcPct val="115000"/>
              </a:lnSpc>
              <a:spcBef>
                <a:spcPts val="0"/>
              </a:spcBef>
              <a:spcAft>
                <a:spcPts val="0"/>
              </a:spcAft>
              <a:buClr>
                <a:srgbClr val="2D2D72"/>
              </a:buClr>
              <a:buSzPts val="1500"/>
              <a:buFont typeface="Roboto"/>
              <a:buChar char="●"/>
            </a:pPr>
            <a:r>
              <a:rPr lang="en-GB" sz="1200" dirty="0">
                <a:solidFill>
                  <a:srgbClr val="2D2D72"/>
                </a:solidFill>
                <a:latin typeface="Roboto"/>
                <a:ea typeface="Roboto"/>
                <a:cs typeface="Roboto"/>
                <a:sym typeface="Roboto"/>
              </a:rPr>
              <a:t>Getting drunk and losing control </a:t>
            </a:r>
            <a:br>
              <a:rPr lang="en-GB" sz="1200" dirty="0">
                <a:solidFill>
                  <a:srgbClr val="2D2D72"/>
                </a:solidFill>
                <a:latin typeface="Roboto"/>
                <a:ea typeface="Roboto"/>
                <a:cs typeface="Roboto"/>
                <a:sym typeface="Roboto"/>
              </a:rPr>
            </a:br>
            <a:r>
              <a:rPr lang="en-GB" sz="1200" dirty="0">
                <a:solidFill>
                  <a:srgbClr val="2D2D72"/>
                </a:solidFill>
                <a:latin typeface="Roboto"/>
                <a:ea typeface="Roboto"/>
                <a:cs typeface="Roboto"/>
                <a:sym typeface="Roboto"/>
              </a:rPr>
              <a:t>of one’s body </a:t>
            </a:r>
            <a:endParaRPr sz="1200" dirty="0">
              <a:solidFill>
                <a:srgbClr val="2D2D72"/>
              </a:solidFill>
              <a:latin typeface="Roboto"/>
              <a:ea typeface="Roboto"/>
              <a:cs typeface="Roboto"/>
              <a:sym typeface="Roboto"/>
            </a:endParaRPr>
          </a:p>
          <a:p>
            <a:pPr marL="266400" marR="0" lvl="0" indent="-203250" algn="l" rtl="0">
              <a:lnSpc>
                <a:spcPct val="115000"/>
              </a:lnSpc>
              <a:spcBef>
                <a:spcPts val="0"/>
              </a:spcBef>
              <a:spcAft>
                <a:spcPts val="0"/>
              </a:spcAft>
              <a:buClr>
                <a:srgbClr val="2D2D72"/>
              </a:buClr>
              <a:buSzPts val="1500"/>
              <a:buFont typeface="Roboto"/>
              <a:buChar char="●"/>
            </a:pPr>
            <a:r>
              <a:rPr lang="en-GB" sz="1200" dirty="0">
                <a:solidFill>
                  <a:srgbClr val="2D2D72"/>
                </a:solidFill>
                <a:latin typeface="Roboto"/>
                <a:ea typeface="Roboto"/>
                <a:cs typeface="Roboto"/>
                <a:sym typeface="Roboto"/>
              </a:rPr>
              <a:t>Smoking</a:t>
            </a:r>
            <a:endParaRPr sz="1200" dirty="0">
              <a:solidFill>
                <a:srgbClr val="2D2D72"/>
              </a:solidFill>
              <a:latin typeface="Roboto"/>
              <a:ea typeface="Roboto"/>
              <a:cs typeface="Roboto"/>
              <a:sym typeface="Roboto"/>
            </a:endParaRPr>
          </a:p>
          <a:p>
            <a:pPr marL="266400" marR="0" lvl="0" indent="-203250" algn="l" rtl="0">
              <a:lnSpc>
                <a:spcPct val="115000"/>
              </a:lnSpc>
              <a:spcBef>
                <a:spcPts val="0"/>
              </a:spcBef>
              <a:spcAft>
                <a:spcPts val="0"/>
              </a:spcAft>
              <a:buClr>
                <a:srgbClr val="2D2D72"/>
              </a:buClr>
              <a:buSzPts val="1500"/>
              <a:buFont typeface="Roboto"/>
              <a:buChar char="●"/>
            </a:pPr>
            <a:r>
              <a:rPr lang="en-GB" sz="1200" dirty="0">
                <a:solidFill>
                  <a:srgbClr val="2D2D72"/>
                </a:solidFill>
                <a:latin typeface="Roboto"/>
                <a:ea typeface="Roboto"/>
                <a:cs typeface="Roboto"/>
                <a:sym typeface="Roboto"/>
              </a:rPr>
              <a:t>Dressing well for important occasions </a:t>
            </a:r>
            <a:endParaRPr sz="1200" dirty="0">
              <a:solidFill>
                <a:srgbClr val="2D2D72"/>
              </a:solidFill>
              <a:latin typeface="Roboto"/>
              <a:ea typeface="Roboto"/>
              <a:cs typeface="Roboto"/>
              <a:sym typeface="Roboto"/>
            </a:endParaRPr>
          </a:p>
          <a:p>
            <a:pPr marL="266400" marR="0" lvl="0" indent="-203250" algn="l" rtl="0">
              <a:lnSpc>
                <a:spcPct val="115000"/>
              </a:lnSpc>
              <a:spcBef>
                <a:spcPts val="0"/>
              </a:spcBef>
              <a:spcAft>
                <a:spcPts val="0"/>
              </a:spcAft>
              <a:buClr>
                <a:srgbClr val="2D2D72"/>
              </a:buClr>
              <a:buSzPts val="1500"/>
              <a:buFont typeface="Roboto"/>
              <a:buChar char="●"/>
            </a:pPr>
            <a:r>
              <a:rPr lang="en-GB" sz="1200" dirty="0">
                <a:solidFill>
                  <a:srgbClr val="2D2D72"/>
                </a:solidFill>
                <a:latin typeface="Roboto"/>
                <a:ea typeface="Roboto"/>
                <a:cs typeface="Roboto"/>
                <a:sym typeface="Roboto"/>
              </a:rPr>
              <a:t>Starving oneself to try to look thin</a:t>
            </a:r>
            <a:endParaRPr sz="1200" dirty="0">
              <a:solidFill>
                <a:srgbClr val="2D2D72"/>
              </a:solidFill>
              <a:latin typeface="Roboto"/>
              <a:ea typeface="Roboto"/>
              <a:cs typeface="Roboto"/>
              <a:sym typeface="Roboto"/>
            </a:endParaRPr>
          </a:p>
          <a:p>
            <a:pPr marL="266400" marR="0" lvl="0" indent="-203250" algn="l" rtl="0">
              <a:lnSpc>
                <a:spcPct val="115000"/>
              </a:lnSpc>
              <a:spcBef>
                <a:spcPts val="0"/>
              </a:spcBef>
              <a:spcAft>
                <a:spcPts val="0"/>
              </a:spcAft>
              <a:buClr>
                <a:srgbClr val="2D2D72"/>
              </a:buClr>
              <a:buSzPts val="1500"/>
              <a:buFont typeface="Roboto"/>
              <a:buChar char="●"/>
            </a:pPr>
            <a:r>
              <a:rPr lang="en-GB" sz="1200" dirty="0">
                <a:solidFill>
                  <a:srgbClr val="2D2D72"/>
                </a:solidFill>
                <a:latin typeface="Roboto"/>
                <a:ea typeface="Roboto"/>
                <a:cs typeface="Roboto"/>
                <a:sym typeface="Roboto"/>
              </a:rPr>
              <a:t>Steroid use to gain muscle mass</a:t>
            </a:r>
            <a:endParaRPr sz="1200" dirty="0">
              <a:solidFill>
                <a:srgbClr val="2D2D72"/>
              </a:solidFill>
              <a:latin typeface="Roboto"/>
              <a:ea typeface="Roboto"/>
              <a:cs typeface="Roboto"/>
              <a:sym typeface="Roboto"/>
            </a:endParaRPr>
          </a:p>
          <a:p>
            <a:pPr marL="266400" marR="0" lvl="0" indent="-203250" algn="l" rtl="0">
              <a:lnSpc>
                <a:spcPct val="115000"/>
              </a:lnSpc>
              <a:spcBef>
                <a:spcPts val="0"/>
              </a:spcBef>
              <a:spcAft>
                <a:spcPts val="0"/>
              </a:spcAft>
              <a:buClr>
                <a:srgbClr val="2D2D72"/>
              </a:buClr>
              <a:buSzPts val="1500"/>
              <a:buFont typeface="Roboto"/>
              <a:buChar char="●"/>
            </a:pPr>
            <a:r>
              <a:rPr lang="en-GB" sz="1200" dirty="0">
                <a:solidFill>
                  <a:srgbClr val="2D2D72"/>
                </a:solidFill>
                <a:latin typeface="Roboto"/>
                <a:ea typeface="Roboto"/>
                <a:cs typeface="Roboto"/>
                <a:sym typeface="Roboto"/>
              </a:rPr>
              <a:t>Eating a lot of junk food</a:t>
            </a:r>
            <a:endParaRPr sz="1200" dirty="0">
              <a:solidFill>
                <a:srgbClr val="2D2D72"/>
              </a:solidFill>
              <a:latin typeface="Roboto"/>
              <a:ea typeface="Roboto"/>
              <a:cs typeface="Roboto"/>
              <a:sym typeface="Roboto"/>
            </a:endParaRPr>
          </a:p>
          <a:p>
            <a:pPr marL="0" marR="0" lvl="0" indent="0" algn="l" rtl="0">
              <a:lnSpc>
                <a:spcPct val="115000"/>
              </a:lnSpc>
              <a:spcBef>
                <a:spcPts val="1000"/>
              </a:spcBef>
              <a:spcAft>
                <a:spcPts val="0"/>
              </a:spcAft>
              <a:buClr>
                <a:schemeClr val="dk1"/>
              </a:buClr>
              <a:buSzPts val="1100"/>
              <a:buFont typeface="Arial"/>
              <a:buNone/>
            </a:pPr>
            <a:endParaRPr sz="1200" dirty="0">
              <a:solidFill>
                <a:srgbClr val="2D2D72"/>
              </a:solidFill>
              <a:latin typeface="Roboto"/>
              <a:ea typeface="Roboto"/>
              <a:cs typeface="Roboto"/>
              <a:sym typeface="Roboto"/>
            </a:endParaRPr>
          </a:p>
          <a:p>
            <a:pPr marL="0" marR="0" lvl="0" indent="0" algn="l" rtl="0">
              <a:lnSpc>
                <a:spcPct val="115000"/>
              </a:lnSpc>
              <a:spcBef>
                <a:spcPts val="1000"/>
              </a:spcBef>
              <a:spcAft>
                <a:spcPts val="1000"/>
              </a:spcAft>
              <a:buNone/>
            </a:pPr>
            <a:endParaRPr sz="1200" dirty="0">
              <a:solidFill>
                <a:srgbClr val="2D2D72"/>
              </a:solidFill>
              <a:latin typeface="Roboto"/>
              <a:ea typeface="Roboto"/>
              <a:cs typeface="Roboto"/>
              <a:sym typeface="Roboto"/>
            </a:endParaRPr>
          </a:p>
        </p:txBody>
      </p:sp>
      <p:sp>
        <p:nvSpPr>
          <p:cNvPr id="141" name="Google Shape;141;p25"/>
          <p:cNvSpPr txBox="1"/>
          <p:nvPr/>
        </p:nvSpPr>
        <p:spPr>
          <a:xfrm>
            <a:off x="360000" y="135975"/>
            <a:ext cx="412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26"/>
          <p:cNvSpPr txBox="1"/>
          <p:nvPr/>
        </p:nvSpPr>
        <p:spPr>
          <a:xfrm>
            <a:off x="1531860" y="3823822"/>
            <a:ext cx="3546689" cy="1438825"/>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500"/>
              </a:spcBef>
              <a:spcAft>
                <a:spcPts val="0"/>
              </a:spcAft>
              <a:buClr>
                <a:schemeClr val="dk1"/>
              </a:buClr>
              <a:buSzPts val="1100"/>
              <a:buFont typeface="Arial"/>
              <a:buNone/>
            </a:pPr>
            <a:r>
              <a:rPr lang="en-GB" sz="1200" b="1" dirty="0">
                <a:solidFill>
                  <a:srgbClr val="2D2D72"/>
                </a:solidFill>
                <a:latin typeface="Roboto"/>
                <a:ea typeface="Roboto"/>
                <a:cs typeface="Roboto"/>
                <a:sym typeface="Roboto"/>
              </a:rPr>
              <a:t>A: </a:t>
            </a:r>
            <a:r>
              <a:rPr lang="en-GB" sz="1200" dirty="0">
                <a:solidFill>
                  <a:srgbClr val="2D2D72"/>
                </a:solidFill>
                <a:latin typeface="Roboto"/>
                <a:ea typeface="Roboto"/>
                <a:cs typeface="Roboto"/>
                <a:sym typeface="Roboto"/>
              </a:rPr>
              <a:t>If we only have a dualistic understanding in Image A, the body can be used for sexual experience, but the person remains separate since the person is separate from the body. </a:t>
            </a:r>
            <a:endParaRPr sz="1200" dirty="0">
              <a:solidFill>
                <a:srgbClr val="2D2D72"/>
              </a:solidFill>
              <a:latin typeface="Roboto"/>
              <a:ea typeface="Roboto"/>
              <a:cs typeface="Roboto"/>
              <a:sym typeface="Roboto"/>
            </a:endParaRPr>
          </a:p>
          <a:p>
            <a:pPr marL="0" marR="0" lvl="0" indent="0" rtl="0">
              <a:lnSpc>
                <a:spcPct val="115000"/>
              </a:lnSpc>
              <a:spcBef>
                <a:spcPts val="500"/>
              </a:spcBef>
              <a:spcAft>
                <a:spcPts val="500"/>
              </a:spcAft>
              <a:buClr>
                <a:schemeClr val="dk1"/>
              </a:buClr>
              <a:buSzPts val="1100"/>
              <a:buFont typeface="Arial"/>
              <a:buNone/>
            </a:pPr>
            <a:endParaRPr sz="1200" dirty="0">
              <a:solidFill>
                <a:srgbClr val="2D2D72"/>
              </a:solidFill>
              <a:latin typeface="Roboto"/>
              <a:ea typeface="Roboto"/>
              <a:cs typeface="Roboto"/>
              <a:sym typeface="Roboto"/>
            </a:endParaRPr>
          </a:p>
        </p:txBody>
      </p:sp>
      <p:sp>
        <p:nvSpPr>
          <p:cNvPr id="147" name="Google Shape;147;p26"/>
          <p:cNvSpPr txBox="1"/>
          <p:nvPr/>
        </p:nvSpPr>
        <p:spPr>
          <a:xfrm>
            <a:off x="5252825" y="3823822"/>
            <a:ext cx="3820500" cy="949973"/>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500"/>
              </a:spcBef>
              <a:spcAft>
                <a:spcPts val="500"/>
              </a:spcAft>
              <a:buClr>
                <a:schemeClr val="dk1"/>
              </a:buClr>
              <a:buSzPts val="1100"/>
              <a:buFont typeface="Arial"/>
              <a:buNone/>
            </a:pPr>
            <a:r>
              <a:rPr lang="en-GB" sz="1200" b="1" dirty="0">
                <a:solidFill>
                  <a:srgbClr val="2D2D72"/>
                </a:solidFill>
                <a:latin typeface="Roboto"/>
                <a:ea typeface="Roboto"/>
                <a:cs typeface="Roboto"/>
                <a:sym typeface="Roboto"/>
              </a:rPr>
              <a:t>B: </a:t>
            </a:r>
            <a:r>
              <a:rPr lang="en-GB" sz="1200" dirty="0">
                <a:solidFill>
                  <a:srgbClr val="2D2D72"/>
                </a:solidFill>
                <a:latin typeface="Roboto"/>
                <a:ea typeface="Roboto"/>
                <a:cs typeface="Roboto"/>
                <a:sym typeface="Roboto"/>
              </a:rPr>
              <a:t>The holistic understanding in Image B, says the soul and body are a unity, so whatever the body experiences fully involves that </a:t>
            </a:r>
            <a:r>
              <a:rPr lang="en-GB" sz="1200" b="1" dirty="0">
                <a:solidFill>
                  <a:srgbClr val="2D2D72"/>
                </a:solidFill>
                <a:latin typeface="Roboto"/>
                <a:ea typeface="Roboto"/>
                <a:cs typeface="Roboto"/>
                <a:sym typeface="Roboto"/>
              </a:rPr>
              <a:t>whole</a:t>
            </a:r>
            <a:r>
              <a:rPr lang="en-GB" sz="1200" dirty="0">
                <a:solidFill>
                  <a:srgbClr val="2D2D72"/>
                </a:solidFill>
                <a:latin typeface="Roboto"/>
                <a:ea typeface="Roboto"/>
                <a:cs typeface="Roboto"/>
                <a:sym typeface="Roboto"/>
              </a:rPr>
              <a:t> person.  </a:t>
            </a:r>
            <a:endParaRPr sz="1200" dirty="0">
              <a:solidFill>
                <a:srgbClr val="2D2D72"/>
              </a:solidFill>
              <a:latin typeface="Roboto"/>
              <a:ea typeface="Roboto"/>
              <a:cs typeface="Roboto"/>
              <a:sym typeface="Roboto"/>
            </a:endParaRPr>
          </a:p>
        </p:txBody>
      </p:sp>
      <p:pic>
        <p:nvPicPr>
          <p:cNvPr id="148" name="Google Shape;148;p26"/>
          <p:cNvPicPr preferRelativeResize="0"/>
          <p:nvPr/>
        </p:nvPicPr>
        <p:blipFill>
          <a:blip r:embed="rId3">
            <a:alphaModFix/>
          </a:blip>
          <a:stretch>
            <a:fillRect/>
          </a:stretch>
        </p:blipFill>
        <p:spPr>
          <a:xfrm>
            <a:off x="5053750" y="1088522"/>
            <a:ext cx="3272526" cy="3260461"/>
          </a:xfrm>
          <a:prstGeom prst="rect">
            <a:avLst/>
          </a:prstGeom>
          <a:noFill/>
          <a:ln>
            <a:noFill/>
          </a:ln>
        </p:spPr>
      </p:pic>
      <p:pic>
        <p:nvPicPr>
          <p:cNvPr id="149" name="Google Shape;149;p26"/>
          <p:cNvPicPr preferRelativeResize="0"/>
          <p:nvPr/>
        </p:nvPicPr>
        <p:blipFill>
          <a:blip r:embed="rId4">
            <a:alphaModFix/>
          </a:blip>
          <a:stretch>
            <a:fillRect/>
          </a:stretch>
        </p:blipFill>
        <p:spPr>
          <a:xfrm>
            <a:off x="1295422" y="861931"/>
            <a:ext cx="3272526" cy="3260474"/>
          </a:xfrm>
          <a:prstGeom prst="rect">
            <a:avLst/>
          </a:prstGeom>
          <a:noFill/>
          <a:ln>
            <a:noFill/>
          </a:ln>
        </p:spPr>
      </p:pic>
      <p:sp>
        <p:nvSpPr>
          <p:cNvPr id="150" name="Google Shape;150;p26"/>
          <p:cNvSpPr txBox="1"/>
          <p:nvPr/>
        </p:nvSpPr>
        <p:spPr>
          <a:xfrm>
            <a:off x="360000" y="135975"/>
            <a:ext cx="412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p:txBody>
      </p:sp>
      <p:sp>
        <p:nvSpPr>
          <p:cNvPr id="151" name="Google Shape;151;p26"/>
          <p:cNvSpPr txBox="1"/>
          <p:nvPr/>
        </p:nvSpPr>
        <p:spPr>
          <a:xfrm>
            <a:off x="449275" y="622750"/>
            <a:ext cx="8624050" cy="461122"/>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500"/>
              </a:spcBef>
              <a:spcAft>
                <a:spcPts val="0"/>
              </a:spcAft>
              <a:buNone/>
            </a:pPr>
            <a:r>
              <a:rPr lang="en-GB" sz="1200" dirty="0">
                <a:solidFill>
                  <a:srgbClr val="2D2D72"/>
                </a:solidFill>
                <a:latin typeface="Roboto"/>
                <a:ea typeface="Roboto"/>
                <a:cs typeface="Roboto"/>
                <a:sym typeface="Roboto"/>
              </a:rPr>
              <a:t>The Christian vision of the dignity of the body is central to understanding the meaning of sex </a:t>
            </a:r>
            <a:endParaRPr sz="1200" dirty="0">
              <a:solidFill>
                <a:srgbClr val="2D2D72"/>
              </a:solidFill>
              <a:latin typeface="Roboto"/>
              <a:ea typeface="Roboto"/>
              <a:cs typeface="Roboto"/>
              <a:sym typeface="Roboto"/>
            </a:endParaRPr>
          </a:p>
        </p:txBody>
      </p:sp>
      <p:pic>
        <p:nvPicPr>
          <p:cNvPr id="3" name="Google Shape;161;p27">
            <a:extLst>
              <a:ext uri="{FF2B5EF4-FFF2-40B4-BE49-F238E27FC236}">
                <a16:creationId xmlns:a16="http://schemas.microsoft.com/office/drawing/2014/main" id="{31516579-3500-FE88-3D00-61A7D6675B13}"/>
              </a:ext>
            </a:extLst>
          </p:cNvPr>
          <p:cNvPicPr preferRelativeResize="0"/>
          <p:nvPr/>
        </p:nvPicPr>
        <p:blipFill>
          <a:blip r:embed="rId5">
            <a:alphaModFix/>
          </a:blip>
          <a:stretch>
            <a:fillRect/>
          </a:stretch>
        </p:blipFill>
        <p:spPr>
          <a:xfrm>
            <a:off x="449275" y="3954822"/>
            <a:ext cx="952500" cy="933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pic>
        <p:nvPicPr>
          <p:cNvPr id="157" name="Google Shape;157;p27"/>
          <p:cNvPicPr preferRelativeResize="0"/>
          <p:nvPr/>
        </p:nvPicPr>
        <p:blipFill rotWithShape="1">
          <a:blip r:embed="rId3">
            <a:alphaModFix/>
          </a:blip>
          <a:srcRect l="-4799" r="29338"/>
          <a:stretch/>
        </p:blipFill>
        <p:spPr>
          <a:xfrm>
            <a:off x="3320627" y="0"/>
            <a:ext cx="5823375" cy="5143501"/>
          </a:xfrm>
          <a:prstGeom prst="rect">
            <a:avLst/>
          </a:prstGeom>
          <a:noFill/>
          <a:ln>
            <a:noFill/>
          </a:ln>
        </p:spPr>
      </p:pic>
      <p:pic>
        <p:nvPicPr>
          <p:cNvPr id="158" name="Google Shape;158;p27"/>
          <p:cNvPicPr preferRelativeResize="0"/>
          <p:nvPr/>
        </p:nvPicPr>
        <p:blipFill rotWithShape="1">
          <a:blip r:embed="rId4">
            <a:alphaModFix/>
          </a:blip>
          <a:srcRect l="17530" r="-17420"/>
          <a:stretch/>
        </p:blipFill>
        <p:spPr>
          <a:xfrm rot="10800000" flipH="1">
            <a:off x="0" y="-1"/>
            <a:ext cx="9129725" cy="5143501"/>
          </a:xfrm>
          <a:prstGeom prst="rect">
            <a:avLst/>
          </a:prstGeom>
          <a:noFill/>
          <a:ln>
            <a:noFill/>
          </a:ln>
        </p:spPr>
      </p:pic>
      <p:sp>
        <p:nvSpPr>
          <p:cNvPr id="159" name="Google Shape;159;p27"/>
          <p:cNvSpPr txBox="1"/>
          <p:nvPr/>
        </p:nvSpPr>
        <p:spPr>
          <a:xfrm>
            <a:off x="359999" y="3143968"/>
            <a:ext cx="3222649" cy="186355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500"/>
              </a:spcBef>
              <a:spcAft>
                <a:spcPts val="0"/>
              </a:spcAft>
              <a:buClr>
                <a:srgbClr val="000000"/>
              </a:buClr>
              <a:buSzPts val="1500"/>
              <a:buFont typeface="Arial"/>
              <a:buNone/>
            </a:pPr>
            <a:r>
              <a:rPr lang="en-GB" sz="1200" dirty="0">
                <a:solidFill>
                  <a:srgbClr val="2D2D72"/>
                </a:solidFill>
                <a:latin typeface="Roboto"/>
                <a:ea typeface="Roboto"/>
                <a:cs typeface="Roboto"/>
                <a:sym typeface="Roboto"/>
              </a:rPr>
              <a:t>We can use our bodies to express the love we have for others – from a simple affectionate arm around the shoulders, </a:t>
            </a:r>
            <a:br>
              <a:rPr lang="en-GB" sz="1200" dirty="0">
                <a:solidFill>
                  <a:srgbClr val="2D2D72"/>
                </a:solidFill>
                <a:latin typeface="Roboto"/>
                <a:ea typeface="Roboto"/>
                <a:cs typeface="Roboto"/>
                <a:sym typeface="Roboto"/>
              </a:rPr>
            </a:br>
            <a:r>
              <a:rPr lang="en-GB" sz="1200" dirty="0">
                <a:solidFill>
                  <a:srgbClr val="2D2D72"/>
                </a:solidFill>
                <a:latin typeface="Roboto"/>
                <a:ea typeface="Roboto"/>
                <a:cs typeface="Roboto"/>
                <a:sym typeface="Roboto"/>
              </a:rPr>
              <a:t>to a hug or a kiss. </a:t>
            </a:r>
            <a:endParaRPr sz="1200" dirty="0">
              <a:solidFill>
                <a:srgbClr val="2D2D72"/>
              </a:solidFill>
              <a:latin typeface="Roboto"/>
              <a:ea typeface="Roboto"/>
              <a:cs typeface="Roboto"/>
              <a:sym typeface="Roboto"/>
            </a:endParaRPr>
          </a:p>
          <a:p>
            <a:pPr marL="0" marR="0" lvl="0" indent="0" algn="l" rtl="0">
              <a:lnSpc>
                <a:spcPct val="115000"/>
              </a:lnSpc>
              <a:spcBef>
                <a:spcPts val="500"/>
              </a:spcBef>
              <a:spcAft>
                <a:spcPts val="500"/>
              </a:spcAft>
              <a:buClr>
                <a:srgbClr val="000000"/>
              </a:buClr>
              <a:buSzPts val="1500"/>
              <a:buFont typeface="Arial"/>
              <a:buNone/>
            </a:pPr>
            <a:r>
              <a:rPr lang="en-GB" sz="1200" dirty="0">
                <a:solidFill>
                  <a:srgbClr val="2D2D72"/>
                </a:solidFill>
                <a:latin typeface="Roboto"/>
                <a:ea typeface="Roboto"/>
                <a:cs typeface="Roboto"/>
                <a:sym typeface="Roboto"/>
              </a:rPr>
              <a:t>The most profound and intimate way we can express love in and through our bodies is in the act of sexual intercourse in marriage.</a:t>
            </a:r>
            <a:endParaRPr sz="1200" b="0" i="0" u="none" strike="noStrike" cap="none" dirty="0">
              <a:solidFill>
                <a:srgbClr val="2D2D72"/>
              </a:solidFill>
              <a:latin typeface="Roboto"/>
              <a:ea typeface="Roboto"/>
              <a:cs typeface="Roboto"/>
              <a:sym typeface="Roboto"/>
            </a:endParaRPr>
          </a:p>
        </p:txBody>
      </p:sp>
      <p:sp>
        <p:nvSpPr>
          <p:cNvPr id="160" name="Google Shape;160;p27"/>
          <p:cNvSpPr txBox="1"/>
          <p:nvPr/>
        </p:nvSpPr>
        <p:spPr>
          <a:xfrm>
            <a:off x="360000" y="135975"/>
            <a:ext cx="4124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200" b="1">
              <a:solidFill>
                <a:srgbClr val="E62F32"/>
              </a:solidFill>
              <a:latin typeface="Roboto"/>
              <a:ea typeface="Roboto"/>
              <a:cs typeface="Roboto"/>
              <a:sym typeface="Roboto"/>
            </a:endParaRPr>
          </a:p>
          <a:p>
            <a:pPr marL="0" lvl="0" indent="0" algn="l" rtl="0">
              <a:spcBef>
                <a:spcPts val="0"/>
              </a:spcBef>
              <a:spcAft>
                <a:spcPts val="0"/>
              </a:spcAft>
              <a:buNone/>
            </a:pPr>
            <a:endParaRPr sz="1200" b="1">
              <a:solidFill>
                <a:srgbClr val="E62F32"/>
              </a:solidFill>
              <a:latin typeface="Roboto"/>
              <a:ea typeface="Roboto"/>
              <a:cs typeface="Roboto"/>
              <a:sym typeface="Roboto"/>
            </a:endParaRPr>
          </a:p>
        </p:txBody>
      </p:sp>
      <p:pic>
        <p:nvPicPr>
          <p:cNvPr id="161" name="Google Shape;161;p27"/>
          <p:cNvPicPr preferRelativeResize="0"/>
          <p:nvPr/>
        </p:nvPicPr>
        <p:blipFill>
          <a:blip r:embed="rId5">
            <a:alphaModFix/>
          </a:blip>
          <a:stretch>
            <a:fillRect/>
          </a:stretch>
        </p:blipFill>
        <p:spPr>
          <a:xfrm>
            <a:off x="449275" y="2224571"/>
            <a:ext cx="952500" cy="933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pic>
        <p:nvPicPr>
          <p:cNvPr id="166" name="Google Shape;166;p28"/>
          <p:cNvPicPr preferRelativeResize="0"/>
          <p:nvPr/>
        </p:nvPicPr>
        <p:blipFill rotWithShape="1">
          <a:blip r:embed="rId3">
            <a:alphaModFix/>
          </a:blip>
          <a:srcRect r="31903"/>
          <a:stretch/>
        </p:blipFill>
        <p:spPr>
          <a:xfrm>
            <a:off x="3888825" y="0"/>
            <a:ext cx="5255173" cy="5143501"/>
          </a:xfrm>
          <a:prstGeom prst="rect">
            <a:avLst/>
          </a:prstGeom>
          <a:noFill/>
          <a:ln>
            <a:noFill/>
          </a:ln>
        </p:spPr>
      </p:pic>
      <p:pic>
        <p:nvPicPr>
          <p:cNvPr id="167" name="Google Shape;167;p28"/>
          <p:cNvPicPr preferRelativeResize="0"/>
          <p:nvPr/>
        </p:nvPicPr>
        <p:blipFill rotWithShape="1">
          <a:blip r:embed="rId4">
            <a:alphaModFix/>
          </a:blip>
          <a:srcRect l="13426" r="-10438"/>
          <a:stretch/>
        </p:blipFill>
        <p:spPr>
          <a:xfrm>
            <a:off x="0" y="0"/>
            <a:ext cx="9143999" cy="5143501"/>
          </a:xfrm>
          <a:prstGeom prst="rect">
            <a:avLst/>
          </a:prstGeom>
          <a:noFill/>
          <a:ln>
            <a:noFill/>
          </a:ln>
        </p:spPr>
      </p:pic>
      <p:sp>
        <p:nvSpPr>
          <p:cNvPr id="168" name="Google Shape;168;p28"/>
          <p:cNvSpPr txBox="1"/>
          <p:nvPr/>
        </p:nvSpPr>
        <p:spPr>
          <a:xfrm>
            <a:off x="360000" y="648000"/>
            <a:ext cx="3965700" cy="234792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500"/>
              </a:spcBef>
              <a:spcAft>
                <a:spcPts val="0"/>
              </a:spcAft>
              <a:buNone/>
            </a:pPr>
            <a:r>
              <a:rPr lang="en-GB" sz="2250" dirty="0">
                <a:solidFill>
                  <a:srgbClr val="E62F32"/>
                </a:solidFill>
                <a:latin typeface="Roboto Light"/>
                <a:ea typeface="Roboto Light"/>
                <a:cs typeface="Roboto Light"/>
                <a:sym typeface="Roboto Light"/>
              </a:rPr>
              <a:t>Be respectful, be responsible</a:t>
            </a:r>
            <a:endParaRPr sz="2250" dirty="0">
              <a:solidFill>
                <a:srgbClr val="E62F32"/>
              </a:solidFill>
              <a:latin typeface="Roboto Light"/>
              <a:ea typeface="Roboto Light"/>
              <a:cs typeface="Roboto Light"/>
              <a:sym typeface="Roboto Light"/>
            </a:endParaRPr>
          </a:p>
          <a:p>
            <a:pPr marL="0" marR="0" lvl="0" indent="0" algn="l" rtl="0">
              <a:lnSpc>
                <a:spcPct val="115000"/>
              </a:lnSpc>
              <a:spcBef>
                <a:spcPts val="500"/>
              </a:spcBef>
              <a:spcAft>
                <a:spcPts val="0"/>
              </a:spcAft>
              <a:buNone/>
            </a:pPr>
            <a:r>
              <a:rPr lang="en-GB" sz="1500" dirty="0">
                <a:solidFill>
                  <a:srgbClr val="2D2D72"/>
                </a:solidFill>
                <a:latin typeface="Roboto"/>
                <a:ea typeface="Roboto"/>
                <a:cs typeface="Roboto"/>
                <a:sym typeface="Roboto"/>
              </a:rPr>
              <a:t>What </a:t>
            </a:r>
            <a:r>
              <a:rPr lang="en-GB" sz="1200" dirty="0">
                <a:solidFill>
                  <a:srgbClr val="2D2D72"/>
                </a:solidFill>
                <a:latin typeface="Roboto"/>
                <a:ea typeface="Roboto"/>
                <a:cs typeface="Roboto"/>
                <a:sym typeface="Roboto"/>
              </a:rPr>
              <a:t>will you choose?</a:t>
            </a:r>
            <a:endParaRPr sz="1200" dirty="0">
              <a:solidFill>
                <a:srgbClr val="2D2D72"/>
              </a:solidFill>
              <a:latin typeface="Roboto"/>
              <a:ea typeface="Roboto"/>
              <a:cs typeface="Roboto"/>
              <a:sym typeface="Roboto"/>
            </a:endParaRPr>
          </a:p>
          <a:p>
            <a:pPr marL="230399" marR="0" lvl="0" indent="-230399" algn="l" rtl="0">
              <a:lnSpc>
                <a:spcPct val="115000"/>
              </a:lnSpc>
              <a:spcBef>
                <a:spcPts val="500"/>
              </a:spcBef>
              <a:spcAft>
                <a:spcPts val="0"/>
              </a:spcAft>
              <a:buNone/>
            </a:pPr>
            <a:r>
              <a:rPr lang="en-GB" sz="1200" b="1" dirty="0">
                <a:solidFill>
                  <a:srgbClr val="2D2D72"/>
                </a:solidFill>
                <a:latin typeface="Roboto"/>
                <a:ea typeface="Roboto"/>
                <a:cs typeface="Roboto"/>
                <a:sym typeface="Roboto"/>
              </a:rPr>
              <a:t>1.	</a:t>
            </a:r>
            <a:r>
              <a:rPr lang="en-GB" sz="1200" dirty="0">
                <a:solidFill>
                  <a:srgbClr val="2D2D72"/>
                </a:solidFill>
                <a:latin typeface="Roboto"/>
                <a:ea typeface="Roboto"/>
                <a:cs typeface="Roboto"/>
                <a:sym typeface="Roboto"/>
              </a:rPr>
              <a:t>I can proactively choose to treat people with respect and to stand up for the dignity of others.</a:t>
            </a:r>
            <a:endParaRPr sz="1200" dirty="0">
              <a:solidFill>
                <a:srgbClr val="2D2D72"/>
              </a:solidFill>
              <a:latin typeface="Roboto"/>
              <a:ea typeface="Roboto"/>
              <a:cs typeface="Roboto"/>
              <a:sym typeface="Roboto"/>
            </a:endParaRPr>
          </a:p>
          <a:p>
            <a:pPr marL="230399" marR="0" lvl="0" indent="-230399" algn="l" rtl="0">
              <a:lnSpc>
                <a:spcPct val="115000"/>
              </a:lnSpc>
              <a:spcBef>
                <a:spcPts val="500"/>
              </a:spcBef>
              <a:spcAft>
                <a:spcPts val="0"/>
              </a:spcAft>
              <a:buNone/>
            </a:pPr>
            <a:r>
              <a:rPr lang="en-GB" sz="1200" b="1" i="1" dirty="0">
                <a:solidFill>
                  <a:srgbClr val="2D2D72"/>
                </a:solidFill>
                <a:latin typeface="Roboto"/>
                <a:ea typeface="Roboto"/>
                <a:cs typeface="Roboto"/>
                <a:sym typeface="Roboto"/>
              </a:rPr>
              <a:t>OR</a:t>
            </a:r>
            <a:endParaRPr sz="1200" b="1" i="1" dirty="0">
              <a:solidFill>
                <a:srgbClr val="2D2D72"/>
              </a:solidFill>
              <a:latin typeface="Roboto"/>
              <a:ea typeface="Roboto"/>
              <a:cs typeface="Roboto"/>
              <a:sym typeface="Roboto"/>
            </a:endParaRPr>
          </a:p>
          <a:p>
            <a:pPr marL="230399" marR="0" lvl="0" indent="-230399" algn="l" rtl="0">
              <a:lnSpc>
                <a:spcPct val="115000"/>
              </a:lnSpc>
              <a:spcBef>
                <a:spcPts val="500"/>
              </a:spcBef>
              <a:spcAft>
                <a:spcPts val="500"/>
              </a:spcAft>
              <a:buClr>
                <a:srgbClr val="000000"/>
              </a:buClr>
              <a:buSzPts val="1500"/>
              <a:buFont typeface="Arial"/>
              <a:buNone/>
            </a:pPr>
            <a:r>
              <a:rPr lang="en-GB" sz="1200" b="1" dirty="0">
                <a:solidFill>
                  <a:srgbClr val="2D2D72"/>
                </a:solidFill>
                <a:latin typeface="Roboto"/>
                <a:ea typeface="Roboto"/>
                <a:cs typeface="Roboto"/>
                <a:sym typeface="Roboto"/>
              </a:rPr>
              <a:t>2.	</a:t>
            </a:r>
            <a:r>
              <a:rPr lang="en-GB" sz="1200" dirty="0">
                <a:solidFill>
                  <a:srgbClr val="2D2D72"/>
                </a:solidFill>
                <a:latin typeface="Roboto"/>
                <a:ea typeface="Roboto"/>
                <a:cs typeface="Roboto"/>
                <a:sym typeface="Roboto"/>
              </a:rPr>
              <a:t>I can be passive and go along with the objectification that I witness around me.</a:t>
            </a:r>
            <a:endParaRPr sz="1200" dirty="0">
              <a:solidFill>
                <a:srgbClr val="2D2D72"/>
              </a:solidFill>
              <a:latin typeface="Roboto"/>
              <a:ea typeface="Roboto"/>
              <a:cs typeface="Roboto"/>
              <a:sym typeface="Roboto"/>
            </a:endParaRPr>
          </a:p>
        </p:txBody>
      </p:sp>
      <p:sp>
        <p:nvSpPr>
          <p:cNvPr id="169" name="Google Shape;169;p28"/>
          <p:cNvSpPr txBox="1"/>
          <p:nvPr/>
        </p:nvSpPr>
        <p:spPr>
          <a:xfrm>
            <a:off x="360000" y="135975"/>
            <a:ext cx="412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pic>
        <p:nvPicPr>
          <p:cNvPr id="174" name="Google Shape;174;p29"/>
          <p:cNvPicPr preferRelativeResize="0"/>
          <p:nvPr/>
        </p:nvPicPr>
        <p:blipFill rotWithShape="1">
          <a:blip r:embed="rId3">
            <a:alphaModFix/>
          </a:blip>
          <a:srcRect l="-25393" r="6952"/>
          <a:stretch/>
        </p:blipFill>
        <p:spPr>
          <a:xfrm>
            <a:off x="3700" y="0"/>
            <a:ext cx="9140301" cy="5143501"/>
          </a:xfrm>
          <a:prstGeom prst="rect">
            <a:avLst/>
          </a:prstGeom>
          <a:noFill/>
          <a:ln>
            <a:noFill/>
          </a:ln>
        </p:spPr>
      </p:pic>
      <p:pic>
        <p:nvPicPr>
          <p:cNvPr id="175" name="Google Shape;175;p29"/>
          <p:cNvPicPr preferRelativeResize="0"/>
          <p:nvPr/>
        </p:nvPicPr>
        <p:blipFill rotWithShape="1">
          <a:blip r:embed="rId4">
            <a:alphaModFix/>
          </a:blip>
          <a:srcRect l="21140" r="-21140"/>
          <a:stretch/>
        </p:blipFill>
        <p:spPr>
          <a:xfrm>
            <a:off x="4025" y="0"/>
            <a:ext cx="9139974" cy="5143501"/>
          </a:xfrm>
          <a:prstGeom prst="rect">
            <a:avLst/>
          </a:prstGeom>
          <a:noFill/>
          <a:ln>
            <a:noFill/>
          </a:ln>
        </p:spPr>
      </p:pic>
      <p:sp>
        <p:nvSpPr>
          <p:cNvPr id="176" name="Google Shape;176;p29"/>
          <p:cNvSpPr txBox="1"/>
          <p:nvPr/>
        </p:nvSpPr>
        <p:spPr>
          <a:xfrm>
            <a:off x="360000" y="2524916"/>
            <a:ext cx="3095233" cy="308017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500"/>
              </a:spcBef>
              <a:spcAft>
                <a:spcPts val="0"/>
              </a:spcAft>
              <a:buNone/>
            </a:pPr>
            <a:r>
              <a:rPr lang="en-GB" sz="2250" dirty="0">
                <a:solidFill>
                  <a:srgbClr val="E62F32"/>
                </a:solidFill>
                <a:latin typeface="Roboto Light"/>
                <a:ea typeface="Roboto Light"/>
                <a:cs typeface="Roboto Light"/>
                <a:sym typeface="Roboto Light"/>
              </a:rPr>
              <a:t>Build resilience</a:t>
            </a:r>
            <a:endParaRPr sz="2250" dirty="0">
              <a:solidFill>
                <a:srgbClr val="E62F32"/>
              </a:solidFill>
              <a:latin typeface="Roboto Light"/>
              <a:ea typeface="Roboto Light"/>
              <a:cs typeface="Roboto Light"/>
              <a:sym typeface="Roboto Light"/>
            </a:endParaRPr>
          </a:p>
          <a:p>
            <a:pPr marL="0" marR="0" lvl="0" indent="0" algn="l" rtl="0">
              <a:lnSpc>
                <a:spcPct val="115000"/>
              </a:lnSpc>
              <a:spcBef>
                <a:spcPts val="500"/>
              </a:spcBef>
              <a:spcAft>
                <a:spcPts val="0"/>
              </a:spcAft>
              <a:buClr>
                <a:schemeClr val="dk1"/>
              </a:buClr>
              <a:buSzPts val="1100"/>
              <a:buFont typeface="Arial"/>
              <a:buNone/>
            </a:pPr>
            <a:r>
              <a:rPr lang="en-GB" sz="1200" dirty="0">
                <a:solidFill>
                  <a:srgbClr val="2D2D72"/>
                </a:solidFill>
                <a:latin typeface="Roboto"/>
                <a:ea typeface="Roboto"/>
                <a:cs typeface="Roboto"/>
                <a:sym typeface="Roboto"/>
              </a:rPr>
              <a:t>Reflect on the small, largely unnoticed things your body allows you to do and which you take for granted. Make a list of five little things you are grateful for about your body – for example your sense of taste, your ability to walk/see/climb, your ability to play sport, to listen to music, to be physically close to those you love… </a:t>
            </a:r>
            <a:endParaRPr sz="1200" dirty="0">
              <a:solidFill>
                <a:srgbClr val="2D2D72"/>
              </a:solidFill>
              <a:latin typeface="Roboto"/>
              <a:ea typeface="Roboto"/>
              <a:cs typeface="Roboto"/>
              <a:sym typeface="Roboto"/>
            </a:endParaRPr>
          </a:p>
          <a:p>
            <a:pPr marL="0" marR="0" lvl="0" indent="0" algn="l" rtl="0">
              <a:lnSpc>
                <a:spcPct val="115000"/>
              </a:lnSpc>
              <a:spcBef>
                <a:spcPts val="500"/>
              </a:spcBef>
              <a:spcAft>
                <a:spcPts val="0"/>
              </a:spcAft>
              <a:buClr>
                <a:schemeClr val="dk1"/>
              </a:buClr>
              <a:buSzPts val="1100"/>
              <a:buFont typeface="Arial"/>
              <a:buNone/>
            </a:pPr>
            <a:endParaRPr sz="1200" dirty="0">
              <a:solidFill>
                <a:srgbClr val="2D2D72"/>
              </a:solidFill>
              <a:latin typeface="Roboto"/>
              <a:ea typeface="Roboto"/>
              <a:cs typeface="Roboto"/>
              <a:sym typeface="Roboto"/>
            </a:endParaRPr>
          </a:p>
          <a:p>
            <a:pPr marL="0" marR="0" lvl="0" indent="0" algn="l" rtl="0">
              <a:lnSpc>
                <a:spcPct val="115000"/>
              </a:lnSpc>
              <a:spcBef>
                <a:spcPts val="500"/>
              </a:spcBef>
              <a:spcAft>
                <a:spcPts val="500"/>
              </a:spcAft>
              <a:buClr>
                <a:srgbClr val="000000"/>
              </a:buClr>
              <a:buSzPts val="1500"/>
              <a:buFont typeface="Arial"/>
              <a:buNone/>
            </a:pPr>
            <a:endParaRPr sz="1500" dirty="0">
              <a:solidFill>
                <a:srgbClr val="2D2D72"/>
              </a:solidFill>
              <a:latin typeface="Roboto"/>
              <a:ea typeface="Roboto"/>
              <a:cs typeface="Roboto"/>
              <a:sym typeface="Roboto"/>
            </a:endParaRPr>
          </a:p>
        </p:txBody>
      </p:sp>
      <p:sp>
        <p:nvSpPr>
          <p:cNvPr id="177" name="Google Shape;177;p29"/>
          <p:cNvSpPr txBox="1"/>
          <p:nvPr/>
        </p:nvSpPr>
        <p:spPr>
          <a:xfrm>
            <a:off x="360000" y="135975"/>
            <a:ext cx="412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E62F32"/>
                </a:solidFill>
                <a:latin typeface="Roboto"/>
                <a:ea typeface="Roboto"/>
                <a:cs typeface="Roboto"/>
                <a:sym typeface="Roboto"/>
              </a:rPr>
              <a:t>Year A. 4. The language of the body</a:t>
            </a:r>
            <a:endParaRPr sz="1200" b="1">
              <a:solidFill>
                <a:srgbClr val="E62F3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16"/>
          <p:cNvSpPr txBox="1"/>
          <p:nvPr/>
        </p:nvSpPr>
        <p:spPr>
          <a:xfrm>
            <a:off x="360000" y="648000"/>
            <a:ext cx="5477700" cy="723300"/>
          </a:xfrm>
          <a:prstGeom prst="rect">
            <a:avLst/>
          </a:prstGeom>
          <a:noFill/>
          <a:ln>
            <a:noFill/>
          </a:ln>
          <a:effectLst>
            <a:outerShdw blurRad="114300" dist="109610" dir="5400000" algn="bl" rotWithShape="0">
              <a:srgbClr val="000000">
                <a:alpha val="0"/>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GB" sz="3500" dirty="0">
                <a:solidFill>
                  <a:srgbClr val="E62F32"/>
                </a:solidFill>
                <a:effectLst>
                  <a:outerShdw blurRad="127000" algn="ctr" rotWithShape="0">
                    <a:prstClr val="black">
                      <a:alpha val="40000"/>
                    </a:prstClr>
                  </a:outerShdw>
                </a:effectLst>
                <a:latin typeface="Roboto Light"/>
                <a:ea typeface="Roboto Light"/>
                <a:cs typeface="Roboto Light"/>
                <a:sym typeface="Roboto Light"/>
              </a:rPr>
              <a:t>The language of the body</a:t>
            </a:r>
            <a:endParaRPr sz="3500" b="0" i="0" u="none" strike="noStrike" cap="none" dirty="0">
              <a:solidFill>
                <a:srgbClr val="E62F32"/>
              </a:solidFill>
              <a:effectLst>
                <a:outerShdw blurRad="127000" algn="ctr" rotWithShape="0">
                  <a:prstClr val="black">
                    <a:alpha val="40000"/>
                  </a:prstClr>
                </a:outerShdw>
              </a:effectLst>
              <a:latin typeface="Roboto Light"/>
              <a:ea typeface="Roboto Light"/>
              <a:cs typeface="Roboto Light"/>
              <a:sym typeface="Roboto Light"/>
            </a:endParaRPr>
          </a:p>
        </p:txBody>
      </p:sp>
      <p:sp>
        <p:nvSpPr>
          <p:cNvPr id="67" name="Google Shape;67;p16"/>
          <p:cNvSpPr txBox="1"/>
          <p:nvPr/>
        </p:nvSpPr>
        <p:spPr>
          <a:xfrm>
            <a:off x="360000" y="1514025"/>
            <a:ext cx="5419200" cy="3400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dirty="0">
                <a:solidFill>
                  <a:srgbClr val="E62F32"/>
                </a:solidFill>
                <a:latin typeface="Roboto"/>
                <a:ea typeface="Roboto"/>
                <a:cs typeface="Roboto"/>
                <a:sym typeface="Roboto"/>
              </a:rPr>
              <a:t>In this unit we will:</a:t>
            </a:r>
            <a:endParaRPr sz="1500" b="1" i="0" u="none" strike="noStrike" cap="none" dirty="0">
              <a:solidFill>
                <a:srgbClr val="E62F32"/>
              </a:solidFill>
              <a:latin typeface="Roboto"/>
              <a:ea typeface="Roboto"/>
              <a:cs typeface="Roboto"/>
              <a:sym typeface="Roboto"/>
            </a:endParaRPr>
          </a:p>
          <a:p>
            <a:pPr marL="266400" marR="0" lvl="0" indent="-203250" algn="l" rtl="0">
              <a:lnSpc>
                <a:spcPct val="115000"/>
              </a:lnSpc>
              <a:spcBef>
                <a:spcPts val="500"/>
              </a:spcBef>
              <a:spcAft>
                <a:spcPts val="0"/>
              </a:spcAft>
              <a:buClr>
                <a:schemeClr val="lt1"/>
              </a:buClr>
              <a:buSzPts val="1500"/>
              <a:buFont typeface="Roboto"/>
              <a:buAutoNum type="arabicPeriod"/>
            </a:pPr>
            <a:r>
              <a:rPr lang="en-GB" sz="1500" dirty="0">
                <a:solidFill>
                  <a:schemeClr val="lt1"/>
                </a:solidFill>
                <a:latin typeface="Roboto"/>
                <a:ea typeface="Roboto"/>
                <a:cs typeface="Roboto"/>
                <a:sym typeface="Roboto"/>
              </a:rPr>
              <a:t>Practice interpreting a person’s </a:t>
            </a:r>
            <a:br>
              <a:rPr lang="en-GB" sz="1500" dirty="0">
                <a:solidFill>
                  <a:schemeClr val="lt1"/>
                </a:solidFill>
                <a:latin typeface="Roboto"/>
                <a:ea typeface="Roboto"/>
                <a:cs typeface="Roboto"/>
                <a:sym typeface="Roboto"/>
              </a:rPr>
            </a:br>
            <a:r>
              <a:rPr lang="en-GB" sz="1500" dirty="0">
                <a:solidFill>
                  <a:schemeClr val="lt1"/>
                </a:solidFill>
                <a:latin typeface="Roboto"/>
                <a:ea typeface="Roboto"/>
                <a:cs typeface="Roboto"/>
                <a:sym typeface="Roboto"/>
              </a:rPr>
              <a:t>feelings through their body language</a:t>
            </a:r>
            <a:endParaRPr sz="1500" dirty="0">
              <a:solidFill>
                <a:schemeClr val="lt1"/>
              </a:solidFill>
              <a:latin typeface="Roboto"/>
              <a:ea typeface="Roboto"/>
              <a:cs typeface="Roboto"/>
              <a:sym typeface="Roboto"/>
            </a:endParaRPr>
          </a:p>
          <a:p>
            <a:pPr marL="266400" marR="0" lvl="0" indent="-203250" algn="l" rtl="0">
              <a:lnSpc>
                <a:spcPct val="115000"/>
              </a:lnSpc>
              <a:spcBef>
                <a:spcPts val="0"/>
              </a:spcBef>
              <a:spcAft>
                <a:spcPts val="0"/>
              </a:spcAft>
              <a:buClr>
                <a:schemeClr val="lt1"/>
              </a:buClr>
              <a:buSzPts val="1500"/>
              <a:buFont typeface="Roboto"/>
              <a:buAutoNum type="arabicPeriod"/>
            </a:pPr>
            <a:r>
              <a:rPr lang="en-GB" sz="1500" dirty="0">
                <a:solidFill>
                  <a:schemeClr val="lt1"/>
                </a:solidFill>
                <a:latin typeface="Roboto"/>
                <a:ea typeface="Roboto"/>
                <a:cs typeface="Roboto"/>
                <a:sym typeface="Roboto"/>
              </a:rPr>
              <a:t>Compare different perspectives on </a:t>
            </a:r>
            <a:br>
              <a:rPr lang="en-GB" sz="1500" dirty="0">
                <a:solidFill>
                  <a:schemeClr val="lt1"/>
                </a:solidFill>
                <a:latin typeface="Roboto"/>
                <a:ea typeface="Roboto"/>
                <a:cs typeface="Roboto"/>
                <a:sym typeface="Roboto"/>
              </a:rPr>
            </a:br>
            <a:r>
              <a:rPr lang="en-GB" sz="1500" dirty="0">
                <a:solidFill>
                  <a:schemeClr val="lt1"/>
                </a:solidFill>
                <a:latin typeface="Roboto"/>
                <a:ea typeface="Roboto"/>
                <a:cs typeface="Roboto"/>
                <a:sym typeface="Roboto"/>
              </a:rPr>
              <a:t>the importance of the human body </a:t>
            </a:r>
            <a:br>
              <a:rPr lang="en-GB" sz="1500" dirty="0">
                <a:solidFill>
                  <a:schemeClr val="lt1"/>
                </a:solidFill>
                <a:latin typeface="Roboto"/>
                <a:ea typeface="Roboto"/>
                <a:cs typeface="Roboto"/>
                <a:sym typeface="Roboto"/>
              </a:rPr>
            </a:br>
            <a:r>
              <a:rPr lang="en-GB" sz="1500" dirty="0">
                <a:solidFill>
                  <a:schemeClr val="lt1"/>
                </a:solidFill>
                <a:latin typeface="Roboto"/>
                <a:ea typeface="Roboto"/>
                <a:cs typeface="Roboto"/>
                <a:sym typeface="Roboto"/>
              </a:rPr>
              <a:t>and how it relates to my identity</a:t>
            </a:r>
            <a:endParaRPr sz="1500" dirty="0">
              <a:solidFill>
                <a:schemeClr val="lt1"/>
              </a:solidFill>
              <a:latin typeface="Roboto"/>
              <a:ea typeface="Roboto"/>
              <a:cs typeface="Roboto"/>
              <a:sym typeface="Roboto"/>
            </a:endParaRPr>
          </a:p>
          <a:p>
            <a:pPr marL="266400" marR="0" lvl="0" indent="-203250" algn="l" rtl="0">
              <a:lnSpc>
                <a:spcPct val="115000"/>
              </a:lnSpc>
              <a:spcBef>
                <a:spcPts val="0"/>
              </a:spcBef>
              <a:spcAft>
                <a:spcPts val="0"/>
              </a:spcAft>
              <a:buClr>
                <a:schemeClr val="lt1"/>
              </a:buClr>
              <a:buSzPts val="1500"/>
              <a:buFont typeface="Roboto"/>
              <a:buAutoNum type="arabicPeriod"/>
            </a:pPr>
            <a:r>
              <a:rPr lang="en-GB" sz="1500" dirty="0">
                <a:solidFill>
                  <a:schemeClr val="lt1"/>
                </a:solidFill>
                <a:latin typeface="Roboto"/>
                <a:ea typeface="Roboto"/>
                <a:cs typeface="Roboto"/>
                <a:sym typeface="Roboto"/>
              </a:rPr>
              <a:t>Take ownership of my personal </a:t>
            </a:r>
            <a:br>
              <a:rPr lang="en-GB" sz="1500" dirty="0">
                <a:solidFill>
                  <a:schemeClr val="lt1"/>
                </a:solidFill>
                <a:latin typeface="Roboto"/>
                <a:ea typeface="Roboto"/>
                <a:cs typeface="Roboto"/>
                <a:sym typeface="Roboto"/>
              </a:rPr>
            </a:br>
            <a:r>
              <a:rPr lang="en-GB" sz="1500" dirty="0">
                <a:solidFill>
                  <a:schemeClr val="lt1"/>
                </a:solidFill>
                <a:latin typeface="Roboto"/>
                <a:ea typeface="Roboto"/>
                <a:cs typeface="Roboto"/>
                <a:sym typeface="Roboto"/>
              </a:rPr>
              <a:t>perspective on the importance of the </a:t>
            </a:r>
            <a:br>
              <a:rPr lang="en-GB" sz="1500" dirty="0">
                <a:solidFill>
                  <a:schemeClr val="lt1"/>
                </a:solidFill>
                <a:latin typeface="Roboto"/>
                <a:ea typeface="Roboto"/>
                <a:cs typeface="Roboto"/>
                <a:sym typeface="Roboto"/>
              </a:rPr>
            </a:br>
            <a:r>
              <a:rPr lang="en-GB" sz="1500" dirty="0">
                <a:solidFill>
                  <a:schemeClr val="lt1"/>
                </a:solidFill>
                <a:latin typeface="Roboto"/>
                <a:ea typeface="Roboto"/>
                <a:cs typeface="Roboto"/>
                <a:sym typeface="Roboto"/>
              </a:rPr>
              <a:t>body and reflect on the Implications </a:t>
            </a:r>
            <a:br>
              <a:rPr lang="en-GB" sz="1500" dirty="0">
                <a:solidFill>
                  <a:schemeClr val="lt1"/>
                </a:solidFill>
                <a:latin typeface="Roboto"/>
                <a:ea typeface="Roboto"/>
                <a:cs typeface="Roboto"/>
                <a:sym typeface="Roboto"/>
              </a:rPr>
            </a:br>
            <a:r>
              <a:rPr lang="en-GB" sz="1500" dirty="0">
                <a:solidFill>
                  <a:schemeClr val="lt1"/>
                </a:solidFill>
                <a:latin typeface="Roboto"/>
                <a:ea typeface="Roboto"/>
                <a:cs typeface="Roboto"/>
                <a:sym typeface="Roboto"/>
              </a:rPr>
              <a:t>of that perspective for self-care </a:t>
            </a:r>
            <a:endParaRPr sz="1500" dirty="0">
              <a:solidFill>
                <a:schemeClr val="lt1"/>
              </a:solidFill>
              <a:latin typeface="Roboto"/>
              <a:ea typeface="Roboto"/>
              <a:cs typeface="Roboto"/>
              <a:sym typeface="Roboto"/>
            </a:endParaRPr>
          </a:p>
          <a:p>
            <a:pPr marL="266400" marR="0" lvl="0" indent="-203250" algn="l" rtl="0">
              <a:lnSpc>
                <a:spcPct val="115000"/>
              </a:lnSpc>
              <a:spcBef>
                <a:spcPts val="0"/>
              </a:spcBef>
              <a:spcAft>
                <a:spcPts val="0"/>
              </a:spcAft>
              <a:buClr>
                <a:schemeClr val="lt1"/>
              </a:buClr>
              <a:buSzPts val="1500"/>
              <a:buFont typeface="Roboto"/>
              <a:buAutoNum type="arabicPeriod"/>
            </a:pPr>
            <a:r>
              <a:rPr lang="en-GB" sz="1500" dirty="0">
                <a:solidFill>
                  <a:schemeClr val="lt1"/>
                </a:solidFill>
                <a:latin typeface="Roboto"/>
                <a:ea typeface="Roboto"/>
                <a:cs typeface="Roboto"/>
                <a:sym typeface="Roboto"/>
              </a:rPr>
              <a:t>Explore how my understanding of the body </a:t>
            </a:r>
            <a:br>
              <a:rPr lang="en-GB" sz="1500" dirty="0">
                <a:solidFill>
                  <a:schemeClr val="lt1"/>
                </a:solidFill>
                <a:latin typeface="Roboto"/>
                <a:ea typeface="Roboto"/>
                <a:cs typeface="Roboto"/>
                <a:sym typeface="Roboto"/>
              </a:rPr>
            </a:br>
            <a:r>
              <a:rPr lang="en-GB" sz="1500" dirty="0">
                <a:solidFill>
                  <a:schemeClr val="lt1"/>
                </a:solidFill>
                <a:latin typeface="Roboto"/>
                <a:ea typeface="Roboto"/>
                <a:cs typeface="Roboto"/>
                <a:sym typeface="Roboto"/>
              </a:rPr>
              <a:t>impacts on my understanding of what sex means</a:t>
            </a:r>
            <a:endParaRPr sz="1500" dirty="0">
              <a:solidFill>
                <a:schemeClr val="lt1"/>
              </a:solidFill>
              <a:latin typeface="Roboto"/>
              <a:ea typeface="Roboto"/>
              <a:cs typeface="Roboto"/>
              <a:sym typeface="Roboto"/>
            </a:endParaRPr>
          </a:p>
        </p:txBody>
      </p:sp>
      <p:sp>
        <p:nvSpPr>
          <p:cNvPr id="68" name="Google Shape;68;p16"/>
          <p:cNvSpPr txBox="1"/>
          <p:nvPr/>
        </p:nvSpPr>
        <p:spPr>
          <a:xfrm>
            <a:off x="360000" y="135975"/>
            <a:ext cx="412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7"/>
          <p:cNvSpPr txBox="1"/>
          <p:nvPr/>
        </p:nvSpPr>
        <p:spPr>
          <a:xfrm>
            <a:off x="360000" y="648000"/>
            <a:ext cx="4007700" cy="2949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500"/>
              <a:buFont typeface="Arial"/>
              <a:buNone/>
            </a:pPr>
            <a:r>
              <a:rPr lang="en-GB" sz="2000" i="0" u="none" strike="noStrike" cap="none">
                <a:solidFill>
                  <a:srgbClr val="E62F32"/>
                </a:solidFill>
                <a:latin typeface="Roboto Medium"/>
                <a:ea typeface="Roboto Medium"/>
                <a:cs typeface="Roboto Medium"/>
                <a:sym typeface="Roboto Medium"/>
              </a:rPr>
              <a:t>Life skill focus </a:t>
            </a:r>
            <a:endParaRPr sz="2000" i="0" u="none" strike="noStrike" cap="none">
              <a:solidFill>
                <a:srgbClr val="E62F32"/>
              </a:solidFill>
              <a:latin typeface="Roboto Medium"/>
              <a:ea typeface="Roboto Medium"/>
              <a:cs typeface="Roboto Medium"/>
              <a:sym typeface="Roboto Medium"/>
            </a:endParaRPr>
          </a:p>
          <a:p>
            <a:pPr marL="0" marR="0" lvl="0" indent="0" algn="l" rtl="0">
              <a:lnSpc>
                <a:spcPct val="115000"/>
              </a:lnSpc>
              <a:spcBef>
                <a:spcPts val="500"/>
              </a:spcBef>
              <a:spcAft>
                <a:spcPts val="0"/>
              </a:spcAft>
              <a:buNone/>
            </a:pPr>
            <a:r>
              <a:rPr lang="en-GB" sz="1500" b="1">
                <a:solidFill>
                  <a:schemeClr val="lt1"/>
                </a:solidFill>
                <a:latin typeface="Roboto"/>
                <a:ea typeface="Roboto"/>
                <a:cs typeface="Roboto"/>
                <a:sym typeface="Roboto"/>
              </a:rPr>
              <a:t>Prudence: </a:t>
            </a:r>
            <a:r>
              <a:rPr lang="en-GB" sz="1500">
                <a:solidFill>
                  <a:schemeClr val="lt1"/>
                </a:solidFill>
                <a:latin typeface="Roboto"/>
                <a:ea typeface="Roboto"/>
                <a:cs typeface="Roboto"/>
                <a:sym typeface="Roboto"/>
              </a:rPr>
              <a:t>understand the importance of my body and the respect I deserve in my body.</a:t>
            </a:r>
            <a:endParaRPr sz="1500">
              <a:solidFill>
                <a:schemeClr val="lt1"/>
              </a:solidFill>
              <a:latin typeface="Roboto"/>
              <a:ea typeface="Roboto"/>
              <a:cs typeface="Roboto"/>
              <a:sym typeface="Roboto"/>
            </a:endParaRPr>
          </a:p>
          <a:p>
            <a:pPr marL="0" marR="0" lvl="0" indent="0" algn="l" rtl="0">
              <a:lnSpc>
                <a:spcPct val="115000"/>
              </a:lnSpc>
              <a:spcBef>
                <a:spcPts val="500"/>
              </a:spcBef>
              <a:spcAft>
                <a:spcPts val="0"/>
              </a:spcAft>
              <a:buNone/>
            </a:pPr>
            <a:r>
              <a:rPr lang="en-GB" sz="1500" b="1">
                <a:solidFill>
                  <a:schemeClr val="lt1"/>
                </a:solidFill>
                <a:latin typeface="Roboto"/>
                <a:ea typeface="Roboto"/>
                <a:cs typeface="Roboto"/>
                <a:sym typeface="Roboto"/>
              </a:rPr>
              <a:t>Temperance: </a:t>
            </a:r>
            <a:r>
              <a:rPr lang="en-GB" sz="1500">
                <a:solidFill>
                  <a:schemeClr val="lt1"/>
                </a:solidFill>
                <a:latin typeface="Roboto"/>
                <a:ea typeface="Roboto"/>
                <a:cs typeface="Roboto"/>
                <a:sym typeface="Roboto"/>
              </a:rPr>
              <a:t>understanding how moderation and self-control are important for looking after our bodies.</a:t>
            </a:r>
            <a:endParaRPr sz="1500">
              <a:solidFill>
                <a:schemeClr val="lt1"/>
              </a:solidFill>
              <a:latin typeface="Roboto"/>
              <a:ea typeface="Roboto"/>
              <a:cs typeface="Roboto"/>
              <a:sym typeface="Roboto"/>
            </a:endParaRPr>
          </a:p>
          <a:p>
            <a:pPr marL="0" marR="0" lvl="0" indent="0" algn="l" rtl="0">
              <a:lnSpc>
                <a:spcPct val="115000"/>
              </a:lnSpc>
              <a:spcBef>
                <a:spcPts val="500"/>
              </a:spcBef>
              <a:spcAft>
                <a:spcPts val="0"/>
              </a:spcAft>
              <a:buNone/>
            </a:pPr>
            <a:endParaRPr sz="1500" b="1">
              <a:solidFill>
                <a:schemeClr val="lt1"/>
              </a:solidFill>
              <a:highlight>
                <a:schemeClr val="lt1"/>
              </a:highlight>
              <a:latin typeface="Roboto"/>
              <a:ea typeface="Roboto"/>
              <a:cs typeface="Roboto"/>
              <a:sym typeface="Roboto"/>
            </a:endParaRPr>
          </a:p>
          <a:p>
            <a:pPr marL="0" marR="0" lvl="0" indent="0" algn="l" rtl="0">
              <a:lnSpc>
                <a:spcPct val="115000"/>
              </a:lnSpc>
              <a:spcBef>
                <a:spcPts val="500"/>
              </a:spcBef>
              <a:spcAft>
                <a:spcPts val="0"/>
              </a:spcAft>
              <a:buNone/>
            </a:pPr>
            <a:endParaRPr sz="1500" b="1">
              <a:solidFill>
                <a:srgbClr val="2D2D72"/>
              </a:solidFill>
              <a:latin typeface="Roboto"/>
              <a:ea typeface="Roboto"/>
              <a:cs typeface="Roboto"/>
              <a:sym typeface="Roboto"/>
            </a:endParaRPr>
          </a:p>
          <a:p>
            <a:pPr marL="0" marR="0" lvl="0" indent="0" algn="l" rtl="0">
              <a:lnSpc>
                <a:spcPct val="115000"/>
              </a:lnSpc>
              <a:spcBef>
                <a:spcPts val="500"/>
              </a:spcBef>
              <a:spcAft>
                <a:spcPts val="500"/>
              </a:spcAft>
              <a:buClr>
                <a:srgbClr val="000000"/>
              </a:buClr>
              <a:buSzPts val="1500"/>
              <a:buFont typeface="Arial"/>
              <a:buNone/>
            </a:pPr>
            <a:endParaRPr sz="1500" b="1">
              <a:solidFill>
                <a:srgbClr val="2D2D72"/>
              </a:solidFill>
              <a:latin typeface="Roboto"/>
              <a:ea typeface="Roboto"/>
              <a:cs typeface="Roboto"/>
              <a:sym typeface="Roboto"/>
            </a:endParaRPr>
          </a:p>
        </p:txBody>
      </p:sp>
      <p:sp>
        <p:nvSpPr>
          <p:cNvPr id="74" name="Google Shape;74;p17"/>
          <p:cNvSpPr txBox="1"/>
          <p:nvPr/>
        </p:nvSpPr>
        <p:spPr>
          <a:xfrm>
            <a:off x="360000" y="135975"/>
            <a:ext cx="412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pic>
        <p:nvPicPr>
          <p:cNvPr id="79" name="Google Shape;79;p18"/>
          <p:cNvPicPr preferRelativeResize="0"/>
          <p:nvPr/>
        </p:nvPicPr>
        <p:blipFill rotWithShape="1">
          <a:blip r:embed="rId3">
            <a:alphaModFix/>
          </a:blip>
          <a:srcRect l="-23463" r="24669" b="1244"/>
          <a:stretch/>
        </p:blipFill>
        <p:spPr>
          <a:xfrm>
            <a:off x="0" y="0"/>
            <a:ext cx="9143998" cy="5143501"/>
          </a:xfrm>
          <a:prstGeom prst="rect">
            <a:avLst/>
          </a:prstGeom>
          <a:noFill/>
          <a:ln>
            <a:noFill/>
          </a:ln>
        </p:spPr>
      </p:pic>
      <p:pic>
        <p:nvPicPr>
          <p:cNvPr id="82" name="Google Shape;82;p18"/>
          <p:cNvPicPr preferRelativeResize="0"/>
          <p:nvPr/>
        </p:nvPicPr>
        <p:blipFill>
          <a:blip r:embed="rId4">
            <a:alphaModFix/>
          </a:blip>
          <a:stretch>
            <a:fillRect/>
          </a:stretch>
        </p:blipFill>
        <p:spPr>
          <a:xfrm>
            <a:off x="80525" y="641125"/>
            <a:ext cx="8992601" cy="4905049"/>
          </a:xfrm>
          <a:prstGeom prst="rect">
            <a:avLst/>
          </a:prstGeom>
          <a:noFill/>
          <a:ln>
            <a:noFill/>
          </a:ln>
        </p:spPr>
      </p:pic>
      <p:sp>
        <p:nvSpPr>
          <p:cNvPr id="80" name="Google Shape;80;p18"/>
          <p:cNvSpPr txBox="1"/>
          <p:nvPr/>
        </p:nvSpPr>
        <p:spPr>
          <a:xfrm>
            <a:off x="348200" y="641125"/>
            <a:ext cx="4411500" cy="89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500"/>
              <a:buFont typeface="Arial"/>
              <a:buNone/>
            </a:pPr>
            <a:r>
              <a:rPr lang="en-GB" sz="2000">
                <a:solidFill>
                  <a:srgbClr val="E62F32"/>
                </a:solidFill>
                <a:latin typeface="Roboto Light"/>
                <a:ea typeface="Roboto Light"/>
                <a:cs typeface="Roboto Light"/>
                <a:sym typeface="Roboto Light"/>
              </a:rPr>
              <a:t>Pair work: exploring images</a:t>
            </a:r>
            <a:endParaRPr sz="2000" b="0" i="0" u="none" strike="noStrike" cap="none">
              <a:solidFill>
                <a:srgbClr val="2D2D72"/>
              </a:solidFill>
              <a:latin typeface="Roboto Light"/>
              <a:ea typeface="Roboto Light"/>
              <a:cs typeface="Roboto Light"/>
              <a:sym typeface="Roboto Light"/>
            </a:endParaRPr>
          </a:p>
          <a:p>
            <a:pPr marL="0" lvl="0" indent="0" algn="l" rtl="0">
              <a:lnSpc>
                <a:spcPct val="115000"/>
              </a:lnSpc>
              <a:spcBef>
                <a:spcPts val="1000"/>
              </a:spcBef>
              <a:spcAft>
                <a:spcPts val="0"/>
              </a:spcAft>
              <a:buNone/>
            </a:pPr>
            <a:endParaRPr sz="1500">
              <a:solidFill>
                <a:srgbClr val="2D2D72"/>
              </a:solidFill>
              <a:latin typeface="Roboto"/>
              <a:ea typeface="Roboto"/>
              <a:cs typeface="Roboto"/>
              <a:sym typeface="Roboto"/>
            </a:endParaRPr>
          </a:p>
        </p:txBody>
      </p:sp>
      <p:sp>
        <p:nvSpPr>
          <p:cNvPr id="81" name="Google Shape;81;p18"/>
          <p:cNvSpPr txBox="1"/>
          <p:nvPr/>
        </p:nvSpPr>
        <p:spPr>
          <a:xfrm>
            <a:off x="373075" y="1199650"/>
            <a:ext cx="2596500" cy="265967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500"/>
              </a:spcAft>
              <a:buClr>
                <a:srgbClr val="000000"/>
              </a:buClr>
              <a:buSzPts val="3500"/>
              <a:buFont typeface="Arial"/>
              <a:buNone/>
            </a:pPr>
            <a:r>
              <a:rPr lang="en-GB" sz="1200" b="1" dirty="0">
                <a:solidFill>
                  <a:srgbClr val="2D2D72"/>
                </a:solidFill>
                <a:latin typeface="Roboto"/>
                <a:ea typeface="Roboto"/>
                <a:cs typeface="Roboto"/>
                <a:sym typeface="Roboto"/>
              </a:rPr>
              <a:t>Look at pictures 1-5 </a:t>
            </a:r>
            <a:endParaRPr sz="1200" b="1" dirty="0">
              <a:solidFill>
                <a:srgbClr val="2D2D72"/>
              </a:solidFill>
              <a:latin typeface="Roboto"/>
              <a:ea typeface="Roboto"/>
              <a:cs typeface="Roboto"/>
              <a:sym typeface="Roboto"/>
            </a:endParaRPr>
          </a:p>
          <a:p>
            <a:pPr marL="0" marR="0" lvl="0" indent="0" algn="l" rtl="0">
              <a:lnSpc>
                <a:spcPct val="115000"/>
              </a:lnSpc>
              <a:spcBef>
                <a:spcPts val="0"/>
              </a:spcBef>
              <a:spcAft>
                <a:spcPts val="500"/>
              </a:spcAft>
              <a:buClr>
                <a:srgbClr val="000000"/>
              </a:buClr>
              <a:buSzPts val="1100"/>
              <a:buFont typeface="Arial"/>
              <a:buNone/>
            </a:pPr>
            <a:r>
              <a:rPr lang="en-GB" sz="1200" dirty="0">
                <a:solidFill>
                  <a:srgbClr val="2D2D72"/>
                </a:solidFill>
                <a:latin typeface="Roboto"/>
                <a:ea typeface="Roboto"/>
                <a:cs typeface="Roboto"/>
                <a:sym typeface="Roboto"/>
              </a:rPr>
              <a:t>What is going on for the person in each picture? </a:t>
            </a:r>
          </a:p>
          <a:p>
            <a:pPr marL="0" marR="0" lvl="0" indent="0" algn="l" rtl="0">
              <a:lnSpc>
                <a:spcPct val="115000"/>
              </a:lnSpc>
              <a:spcBef>
                <a:spcPts val="0"/>
              </a:spcBef>
              <a:spcAft>
                <a:spcPts val="500"/>
              </a:spcAft>
              <a:buClr>
                <a:srgbClr val="000000"/>
              </a:buClr>
              <a:buSzPts val="1100"/>
              <a:buFont typeface="Arial"/>
              <a:buNone/>
            </a:pPr>
            <a:r>
              <a:rPr lang="en-GB" sz="1200" dirty="0">
                <a:solidFill>
                  <a:srgbClr val="2D2D72"/>
                </a:solidFill>
                <a:latin typeface="Roboto"/>
                <a:ea typeface="Roboto"/>
                <a:cs typeface="Roboto"/>
                <a:sym typeface="Roboto"/>
              </a:rPr>
              <a:t>Can you tell what feelings </a:t>
            </a:r>
            <a:br>
              <a:rPr lang="en-GB" sz="1200" dirty="0">
                <a:solidFill>
                  <a:srgbClr val="2D2D72"/>
                </a:solidFill>
                <a:latin typeface="Roboto"/>
                <a:ea typeface="Roboto"/>
                <a:cs typeface="Roboto"/>
                <a:sym typeface="Roboto"/>
              </a:rPr>
            </a:br>
            <a:r>
              <a:rPr lang="en-GB" sz="1200" dirty="0">
                <a:solidFill>
                  <a:srgbClr val="2D2D72"/>
                </a:solidFill>
                <a:latin typeface="Roboto"/>
                <a:ea typeface="Roboto"/>
                <a:cs typeface="Roboto"/>
                <a:sym typeface="Roboto"/>
              </a:rPr>
              <a:t>or thoughts they are experiencing?</a:t>
            </a:r>
            <a:endParaRPr sz="1200" dirty="0">
              <a:solidFill>
                <a:srgbClr val="2D2D72"/>
              </a:solidFill>
              <a:latin typeface="Roboto"/>
              <a:ea typeface="Roboto"/>
              <a:cs typeface="Roboto"/>
              <a:sym typeface="Roboto"/>
            </a:endParaRPr>
          </a:p>
          <a:p>
            <a:pPr marL="0" marR="0" lvl="0" indent="0" algn="l" rtl="0">
              <a:lnSpc>
                <a:spcPct val="115000"/>
              </a:lnSpc>
              <a:spcBef>
                <a:spcPts val="500"/>
              </a:spcBef>
              <a:spcAft>
                <a:spcPts val="500"/>
              </a:spcAft>
              <a:buNone/>
            </a:pPr>
            <a:endParaRPr sz="1000" dirty="0">
              <a:solidFill>
                <a:srgbClr val="2D2D72"/>
              </a:solidFill>
              <a:latin typeface="Roboto"/>
              <a:ea typeface="Roboto"/>
              <a:cs typeface="Roboto"/>
              <a:sym typeface="Roboto"/>
            </a:endParaRPr>
          </a:p>
          <a:p>
            <a:pPr marL="0" marR="0" lvl="0" indent="0" algn="l" rtl="0">
              <a:lnSpc>
                <a:spcPct val="115000"/>
              </a:lnSpc>
              <a:spcBef>
                <a:spcPts val="500"/>
              </a:spcBef>
              <a:spcAft>
                <a:spcPts val="500"/>
              </a:spcAft>
              <a:buNone/>
            </a:pPr>
            <a:endParaRPr sz="1000" b="1" dirty="0">
              <a:solidFill>
                <a:srgbClr val="2D2D72"/>
              </a:solidFill>
              <a:latin typeface="Roboto"/>
              <a:ea typeface="Roboto"/>
              <a:cs typeface="Roboto"/>
              <a:sym typeface="Roboto"/>
            </a:endParaRPr>
          </a:p>
          <a:p>
            <a:pPr marL="0" marR="0" lvl="0" indent="0" algn="l" rtl="0">
              <a:lnSpc>
                <a:spcPct val="115000"/>
              </a:lnSpc>
              <a:spcBef>
                <a:spcPts val="500"/>
              </a:spcBef>
              <a:spcAft>
                <a:spcPts val="500"/>
              </a:spcAft>
              <a:buNone/>
            </a:pPr>
            <a:endParaRPr sz="1000" b="1" dirty="0">
              <a:solidFill>
                <a:srgbClr val="2D2D72"/>
              </a:solidFill>
              <a:latin typeface="Roboto"/>
              <a:ea typeface="Roboto"/>
              <a:cs typeface="Roboto"/>
              <a:sym typeface="Roboto"/>
            </a:endParaRPr>
          </a:p>
          <a:p>
            <a:pPr marL="0" marR="0" lvl="0" indent="0" algn="l" rtl="0">
              <a:lnSpc>
                <a:spcPct val="115000"/>
              </a:lnSpc>
              <a:spcBef>
                <a:spcPts val="500"/>
              </a:spcBef>
              <a:spcAft>
                <a:spcPts val="500"/>
              </a:spcAft>
              <a:buClr>
                <a:srgbClr val="000000"/>
              </a:buClr>
              <a:buSzPts val="1500"/>
              <a:buFont typeface="Arial"/>
              <a:buNone/>
            </a:pPr>
            <a:endParaRPr sz="1000" b="1" dirty="0">
              <a:solidFill>
                <a:srgbClr val="2D2D72"/>
              </a:solidFill>
              <a:latin typeface="Roboto"/>
              <a:ea typeface="Roboto"/>
              <a:cs typeface="Roboto"/>
              <a:sym typeface="Roboto"/>
            </a:endParaRPr>
          </a:p>
        </p:txBody>
      </p:sp>
      <p:sp>
        <p:nvSpPr>
          <p:cNvPr id="83" name="Google Shape;83;p18"/>
          <p:cNvSpPr txBox="1"/>
          <p:nvPr/>
        </p:nvSpPr>
        <p:spPr>
          <a:xfrm>
            <a:off x="360000" y="135975"/>
            <a:ext cx="412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pic>
        <p:nvPicPr>
          <p:cNvPr id="88" name="Google Shape;88;p19"/>
          <p:cNvPicPr preferRelativeResize="0"/>
          <p:nvPr/>
        </p:nvPicPr>
        <p:blipFill rotWithShape="1">
          <a:blip r:embed="rId3">
            <a:alphaModFix/>
          </a:blip>
          <a:srcRect l="-12043" r="13248" b="1244"/>
          <a:stretch/>
        </p:blipFill>
        <p:spPr>
          <a:xfrm flipH="1">
            <a:off x="0" y="0"/>
            <a:ext cx="9143998" cy="5143501"/>
          </a:xfrm>
          <a:prstGeom prst="rect">
            <a:avLst/>
          </a:prstGeom>
          <a:noFill/>
          <a:ln>
            <a:noFill/>
          </a:ln>
        </p:spPr>
      </p:pic>
      <p:pic>
        <p:nvPicPr>
          <p:cNvPr id="89" name="Google Shape;89;p19"/>
          <p:cNvPicPr preferRelativeResize="0"/>
          <p:nvPr/>
        </p:nvPicPr>
        <p:blipFill>
          <a:blip r:embed="rId4">
            <a:alphaModFix/>
          </a:blip>
          <a:stretch>
            <a:fillRect/>
          </a:stretch>
        </p:blipFill>
        <p:spPr>
          <a:xfrm>
            <a:off x="73800" y="446150"/>
            <a:ext cx="8996402" cy="4928515"/>
          </a:xfrm>
          <a:prstGeom prst="rect">
            <a:avLst/>
          </a:prstGeom>
          <a:noFill/>
          <a:ln>
            <a:noFill/>
          </a:ln>
        </p:spPr>
      </p:pic>
      <p:sp>
        <p:nvSpPr>
          <p:cNvPr id="90" name="Google Shape;90;p19"/>
          <p:cNvSpPr txBox="1"/>
          <p:nvPr/>
        </p:nvSpPr>
        <p:spPr>
          <a:xfrm>
            <a:off x="348200" y="641125"/>
            <a:ext cx="4411500" cy="89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500"/>
              <a:buFont typeface="Arial"/>
              <a:buNone/>
            </a:pPr>
            <a:r>
              <a:rPr lang="en-GB" sz="2000" dirty="0">
                <a:solidFill>
                  <a:srgbClr val="E62F32"/>
                </a:solidFill>
                <a:latin typeface="Roboto Light"/>
                <a:ea typeface="Roboto Light"/>
                <a:cs typeface="Roboto Light"/>
                <a:sym typeface="Roboto Light"/>
              </a:rPr>
              <a:t>Pair work: exploring images</a:t>
            </a:r>
            <a:endParaRPr sz="2000" b="0" i="0" u="none" strike="noStrike" cap="none" dirty="0">
              <a:solidFill>
                <a:srgbClr val="2D2D72"/>
              </a:solidFill>
              <a:latin typeface="Roboto Light"/>
              <a:ea typeface="Roboto Light"/>
              <a:cs typeface="Roboto Light"/>
              <a:sym typeface="Roboto Light"/>
            </a:endParaRPr>
          </a:p>
          <a:p>
            <a:pPr marL="0" lvl="0" indent="0" algn="l" rtl="0">
              <a:lnSpc>
                <a:spcPct val="115000"/>
              </a:lnSpc>
              <a:spcBef>
                <a:spcPts val="1000"/>
              </a:spcBef>
              <a:spcAft>
                <a:spcPts val="0"/>
              </a:spcAft>
              <a:buNone/>
            </a:pPr>
            <a:endParaRPr sz="1500" dirty="0">
              <a:solidFill>
                <a:srgbClr val="2D2D72"/>
              </a:solidFill>
              <a:latin typeface="Roboto"/>
              <a:ea typeface="Roboto"/>
              <a:cs typeface="Roboto"/>
              <a:sym typeface="Roboto"/>
            </a:endParaRPr>
          </a:p>
        </p:txBody>
      </p:sp>
      <p:sp>
        <p:nvSpPr>
          <p:cNvPr id="91" name="Google Shape;91;p19"/>
          <p:cNvSpPr txBox="1"/>
          <p:nvPr/>
        </p:nvSpPr>
        <p:spPr>
          <a:xfrm>
            <a:off x="373075" y="1199650"/>
            <a:ext cx="2596500" cy="192767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500"/>
              </a:spcAft>
              <a:buClr>
                <a:srgbClr val="000000"/>
              </a:buClr>
              <a:buSzPts val="3500"/>
              <a:buFont typeface="Arial"/>
              <a:buNone/>
            </a:pPr>
            <a:r>
              <a:rPr lang="en-GB" sz="1200" b="1" dirty="0">
                <a:solidFill>
                  <a:srgbClr val="2D2D72"/>
                </a:solidFill>
                <a:latin typeface="Roboto"/>
                <a:ea typeface="Roboto"/>
                <a:cs typeface="Roboto"/>
                <a:sym typeface="Roboto"/>
              </a:rPr>
              <a:t>Look at pictures 6-10</a:t>
            </a:r>
            <a:endParaRPr sz="1200" b="1" dirty="0">
              <a:solidFill>
                <a:srgbClr val="2D2D72"/>
              </a:solidFill>
              <a:latin typeface="Roboto"/>
              <a:ea typeface="Roboto"/>
              <a:cs typeface="Roboto"/>
              <a:sym typeface="Roboto"/>
            </a:endParaRPr>
          </a:p>
          <a:p>
            <a:pPr marL="0" marR="0" lvl="0" indent="0" algn="l" rtl="0">
              <a:lnSpc>
                <a:spcPct val="115000"/>
              </a:lnSpc>
              <a:spcBef>
                <a:spcPts val="0"/>
              </a:spcBef>
              <a:spcAft>
                <a:spcPts val="500"/>
              </a:spcAft>
              <a:buClr>
                <a:srgbClr val="000000"/>
              </a:buClr>
              <a:buSzPts val="1100"/>
              <a:buFont typeface="Arial"/>
              <a:buNone/>
            </a:pPr>
            <a:r>
              <a:rPr lang="en-GB" sz="1200" dirty="0">
                <a:solidFill>
                  <a:srgbClr val="2D2D72"/>
                </a:solidFill>
                <a:latin typeface="Roboto"/>
                <a:ea typeface="Roboto"/>
                <a:cs typeface="Roboto"/>
                <a:sym typeface="Roboto"/>
              </a:rPr>
              <a:t>What is the dynamic between the two people in each picture? </a:t>
            </a:r>
            <a:endParaRPr sz="1200" dirty="0">
              <a:solidFill>
                <a:srgbClr val="2D2D72"/>
              </a:solidFill>
              <a:latin typeface="Roboto"/>
              <a:ea typeface="Roboto"/>
              <a:cs typeface="Roboto"/>
              <a:sym typeface="Roboto"/>
            </a:endParaRPr>
          </a:p>
          <a:p>
            <a:pPr marL="0" marR="0" lvl="0" indent="0" algn="l" rtl="0">
              <a:lnSpc>
                <a:spcPct val="115000"/>
              </a:lnSpc>
              <a:spcBef>
                <a:spcPts val="0"/>
              </a:spcBef>
              <a:spcAft>
                <a:spcPts val="500"/>
              </a:spcAft>
              <a:buClr>
                <a:srgbClr val="000000"/>
              </a:buClr>
              <a:buSzPts val="1100"/>
              <a:buFont typeface="Arial"/>
              <a:buNone/>
            </a:pPr>
            <a:r>
              <a:rPr lang="en-GB" sz="1200" dirty="0">
                <a:solidFill>
                  <a:srgbClr val="2D2D72"/>
                </a:solidFill>
                <a:latin typeface="Roboto"/>
                <a:ea typeface="Roboto"/>
                <a:cs typeface="Roboto"/>
                <a:sym typeface="Roboto"/>
              </a:rPr>
              <a:t>What are they communicating to each other with their bodies? Can you explain your reasoning?</a:t>
            </a:r>
            <a:endParaRPr sz="1200" dirty="0">
              <a:solidFill>
                <a:srgbClr val="2D2D72"/>
              </a:solidFill>
              <a:latin typeface="Roboto"/>
              <a:ea typeface="Roboto"/>
              <a:cs typeface="Roboto"/>
              <a:sym typeface="Roboto"/>
            </a:endParaRPr>
          </a:p>
          <a:p>
            <a:pPr marL="0" marR="0" lvl="0" indent="0" algn="l" rtl="0">
              <a:lnSpc>
                <a:spcPct val="115000"/>
              </a:lnSpc>
              <a:spcBef>
                <a:spcPts val="0"/>
              </a:spcBef>
              <a:spcAft>
                <a:spcPts val="500"/>
              </a:spcAft>
              <a:buClr>
                <a:srgbClr val="000000"/>
              </a:buClr>
              <a:buSzPts val="1100"/>
              <a:buFont typeface="Arial"/>
              <a:buNone/>
            </a:pPr>
            <a:endParaRPr sz="1200" b="1" dirty="0">
              <a:solidFill>
                <a:srgbClr val="2D2D72"/>
              </a:solidFill>
              <a:latin typeface="Roboto"/>
              <a:ea typeface="Roboto"/>
              <a:cs typeface="Roboto"/>
              <a:sym typeface="Roboto"/>
            </a:endParaRPr>
          </a:p>
        </p:txBody>
      </p:sp>
      <p:sp>
        <p:nvSpPr>
          <p:cNvPr id="92" name="Google Shape;92;p19"/>
          <p:cNvSpPr txBox="1"/>
          <p:nvPr/>
        </p:nvSpPr>
        <p:spPr>
          <a:xfrm>
            <a:off x="360000" y="135975"/>
            <a:ext cx="412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0"/>
          <p:cNvPicPr preferRelativeResize="0"/>
          <p:nvPr/>
        </p:nvPicPr>
        <p:blipFill rotWithShape="1">
          <a:blip r:embed="rId3">
            <a:alphaModFix/>
          </a:blip>
          <a:srcRect l="27251" t="8252" b="8725"/>
          <a:stretch/>
        </p:blipFill>
        <p:spPr>
          <a:xfrm>
            <a:off x="0" y="0"/>
            <a:ext cx="6762276" cy="5143501"/>
          </a:xfrm>
          <a:prstGeom prst="rect">
            <a:avLst/>
          </a:prstGeom>
          <a:noFill/>
          <a:ln>
            <a:noFill/>
          </a:ln>
        </p:spPr>
      </p:pic>
      <p:pic>
        <p:nvPicPr>
          <p:cNvPr id="98" name="Google Shape;98;p20"/>
          <p:cNvPicPr preferRelativeResize="0"/>
          <p:nvPr/>
        </p:nvPicPr>
        <p:blipFill rotWithShape="1">
          <a:blip r:embed="rId4">
            <a:alphaModFix/>
          </a:blip>
          <a:srcRect l="-23463" r="24669" b="1244"/>
          <a:stretch/>
        </p:blipFill>
        <p:spPr>
          <a:xfrm>
            <a:off x="0" y="0"/>
            <a:ext cx="9143998" cy="5143501"/>
          </a:xfrm>
          <a:prstGeom prst="rect">
            <a:avLst/>
          </a:prstGeom>
          <a:noFill/>
          <a:ln>
            <a:noFill/>
          </a:ln>
        </p:spPr>
      </p:pic>
      <p:sp>
        <p:nvSpPr>
          <p:cNvPr id="99" name="Google Shape;99;p20"/>
          <p:cNvSpPr txBox="1"/>
          <p:nvPr/>
        </p:nvSpPr>
        <p:spPr>
          <a:xfrm>
            <a:off x="6003561" y="647700"/>
            <a:ext cx="2788600" cy="171531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GB" sz="1200" dirty="0">
                <a:solidFill>
                  <a:srgbClr val="2D2D72"/>
                </a:solidFill>
                <a:latin typeface="Roboto"/>
                <a:ea typeface="Roboto"/>
                <a:cs typeface="Roboto"/>
                <a:sym typeface="Roboto"/>
              </a:rPr>
              <a:t>Sometimes it can be difficult to interpret the body language of others.</a:t>
            </a:r>
            <a:endParaRPr sz="1200" dirty="0">
              <a:solidFill>
                <a:srgbClr val="2D2D72"/>
              </a:solidFill>
              <a:latin typeface="Roboto"/>
              <a:ea typeface="Roboto"/>
              <a:cs typeface="Roboto"/>
              <a:sym typeface="Roboto"/>
            </a:endParaRPr>
          </a:p>
          <a:p>
            <a:pPr marL="0" lvl="0" indent="0" algn="l" rtl="0">
              <a:lnSpc>
                <a:spcPct val="115000"/>
              </a:lnSpc>
              <a:spcBef>
                <a:spcPts val="1000"/>
              </a:spcBef>
              <a:spcAft>
                <a:spcPts val="0"/>
              </a:spcAft>
              <a:buNone/>
            </a:pPr>
            <a:r>
              <a:rPr lang="en-GB" sz="1200" dirty="0">
                <a:solidFill>
                  <a:srgbClr val="2D2D72"/>
                </a:solidFill>
                <a:latin typeface="Roboto"/>
                <a:ea typeface="Roboto"/>
                <a:cs typeface="Roboto"/>
                <a:sym typeface="Roboto"/>
              </a:rPr>
              <a:t>It’s not just how they look, or gestures they might make but also being aware of their tone of voice and eye contact. </a:t>
            </a:r>
            <a:br>
              <a:rPr lang="en-GB" sz="1200" dirty="0">
                <a:solidFill>
                  <a:srgbClr val="2D2D72"/>
                </a:solidFill>
                <a:latin typeface="Roboto"/>
                <a:ea typeface="Roboto"/>
                <a:cs typeface="Roboto"/>
                <a:sym typeface="Roboto"/>
              </a:rPr>
            </a:br>
            <a:endParaRPr sz="1200" dirty="0">
              <a:solidFill>
                <a:srgbClr val="2D2D72"/>
              </a:solidFill>
              <a:latin typeface="Roboto Light"/>
              <a:ea typeface="Roboto Light"/>
              <a:cs typeface="Roboto Light"/>
              <a:sym typeface="Roboto Light"/>
            </a:endParaRPr>
          </a:p>
        </p:txBody>
      </p:sp>
      <p:sp>
        <p:nvSpPr>
          <p:cNvPr id="100" name="Google Shape;100;p20"/>
          <p:cNvSpPr txBox="1"/>
          <p:nvPr/>
        </p:nvSpPr>
        <p:spPr>
          <a:xfrm>
            <a:off x="4570625" y="135975"/>
            <a:ext cx="4124100" cy="738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SzPts val="1100"/>
              <a:buFont typeface="Arial"/>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a:p>
            <a:pPr marL="0" lvl="0" indent="0" algn="r" rtl="0">
              <a:spcBef>
                <a:spcPts val="0"/>
              </a:spcBef>
              <a:spcAft>
                <a:spcPts val="0"/>
              </a:spcAft>
              <a:buClr>
                <a:schemeClr val="dk1"/>
              </a:buClr>
              <a:buSzPts val="1100"/>
              <a:buFont typeface="Arial"/>
              <a:buNone/>
            </a:pPr>
            <a:endParaRPr sz="1200" b="1">
              <a:solidFill>
                <a:srgbClr val="E62F32"/>
              </a:solidFill>
              <a:latin typeface="Roboto"/>
              <a:ea typeface="Roboto"/>
              <a:cs typeface="Roboto"/>
              <a:sym typeface="Roboto"/>
            </a:endParaRPr>
          </a:p>
          <a:p>
            <a:pPr marL="0" lvl="0" indent="0" algn="r" rtl="0">
              <a:spcBef>
                <a:spcPts val="0"/>
              </a:spcBef>
              <a:spcAft>
                <a:spcPts val="0"/>
              </a:spcAft>
              <a:buNone/>
            </a:pPr>
            <a:endParaRPr sz="1200" b="1">
              <a:solidFill>
                <a:srgbClr val="E62F32"/>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21"/>
          <p:cNvSpPr txBox="1"/>
          <p:nvPr/>
        </p:nvSpPr>
        <p:spPr>
          <a:xfrm>
            <a:off x="360000" y="674525"/>
            <a:ext cx="8334600" cy="525242"/>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500"/>
              </a:spcBef>
              <a:spcAft>
                <a:spcPts val="500"/>
              </a:spcAft>
              <a:buClr>
                <a:srgbClr val="000000"/>
              </a:buClr>
              <a:buSzPts val="1500"/>
              <a:buFont typeface="Arial"/>
              <a:buNone/>
            </a:pPr>
            <a:r>
              <a:rPr lang="en-GB" sz="1200" b="1" dirty="0">
                <a:solidFill>
                  <a:srgbClr val="2D2D72"/>
                </a:solidFill>
                <a:latin typeface="Roboto"/>
                <a:ea typeface="Roboto"/>
                <a:cs typeface="Roboto"/>
                <a:sym typeface="Roboto"/>
              </a:rPr>
              <a:t>Here are two different perspectives on how your body relates to who you are. </a:t>
            </a:r>
            <a:endParaRPr sz="1200" b="1" i="0" u="none" strike="noStrike" cap="none" dirty="0">
              <a:solidFill>
                <a:srgbClr val="2D2D72"/>
              </a:solidFill>
              <a:latin typeface="Roboto"/>
              <a:ea typeface="Roboto"/>
              <a:cs typeface="Roboto"/>
              <a:sym typeface="Roboto"/>
            </a:endParaRPr>
          </a:p>
        </p:txBody>
      </p:sp>
      <p:sp>
        <p:nvSpPr>
          <p:cNvPr id="110" name="Google Shape;110;p21"/>
          <p:cNvSpPr txBox="1"/>
          <p:nvPr/>
        </p:nvSpPr>
        <p:spPr>
          <a:xfrm>
            <a:off x="360000" y="135975"/>
            <a:ext cx="412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p:txBody>
      </p:sp>
      <p:sp>
        <p:nvSpPr>
          <p:cNvPr id="2" name="Google Shape;146;p26">
            <a:extLst>
              <a:ext uri="{FF2B5EF4-FFF2-40B4-BE49-F238E27FC236}">
                <a16:creationId xmlns:a16="http://schemas.microsoft.com/office/drawing/2014/main" id="{0F729E22-2F56-69DB-51C6-1FED5388BF5C}"/>
              </a:ext>
            </a:extLst>
          </p:cNvPr>
          <p:cNvSpPr txBox="1"/>
          <p:nvPr/>
        </p:nvSpPr>
        <p:spPr>
          <a:xfrm>
            <a:off x="377617" y="3823822"/>
            <a:ext cx="3546689" cy="949973"/>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500"/>
              </a:spcBef>
              <a:spcAft>
                <a:spcPts val="500"/>
              </a:spcAft>
              <a:buClr>
                <a:schemeClr val="dk1"/>
              </a:buClr>
              <a:buSzPts val="1100"/>
              <a:buFont typeface="Arial"/>
              <a:buNone/>
            </a:pPr>
            <a:r>
              <a:rPr lang="en-GB" sz="1200" b="1" dirty="0">
                <a:solidFill>
                  <a:srgbClr val="2D2D72"/>
                </a:solidFill>
                <a:latin typeface="Roboto"/>
                <a:ea typeface="Roboto"/>
                <a:cs typeface="Roboto"/>
                <a:sym typeface="Roboto"/>
              </a:rPr>
              <a:t>A: </a:t>
            </a:r>
            <a:r>
              <a:rPr lang="en-GB" sz="1200" dirty="0">
                <a:solidFill>
                  <a:srgbClr val="2D2D72"/>
                </a:solidFill>
                <a:latin typeface="Roboto"/>
                <a:ea typeface="Roboto"/>
                <a:cs typeface="Roboto"/>
                <a:sym typeface="Roboto"/>
              </a:rPr>
              <a:t>Dualistic: The real person is inside – my thoughts and feelings make up who I am, so my body is something I live in.</a:t>
            </a:r>
          </a:p>
        </p:txBody>
      </p:sp>
      <p:sp>
        <p:nvSpPr>
          <p:cNvPr id="3" name="Google Shape;147;p26">
            <a:extLst>
              <a:ext uri="{FF2B5EF4-FFF2-40B4-BE49-F238E27FC236}">
                <a16:creationId xmlns:a16="http://schemas.microsoft.com/office/drawing/2014/main" id="{E4E5FB41-2883-9CAF-7999-DD6875B74573}"/>
              </a:ext>
            </a:extLst>
          </p:cNvPr>
          <p:cNvSpPr txBox="1"/>
          <p:nvPr/>
        </p:nvSpPr>
        <p:spPr>
          <a:xfrm>
            <a:off x="4098582" y="3823822"/>
            <a:ext cx="3820500" cy="737608"/>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500"/>
              </a:spcBef>
              <a:spcAft>
                <a:spcPts val="500"/>
              </a:spcAft>
              <a:buClr>
                <a:schemeClr val="dk1"/>
              </a:buClr>
              <a:buSzPts val="1100"/>
              <a:buFont typeface="Arial"/>
              <a:buNone/>
            </a:pPr>
            <a:r>
              <a:rPr lang="en-GB" sz="1200" b="1" dirty="0">
                <a:solidFill>
                  <a:srgbClr val="2D2D72"/>
                </a:solidFill>
                <a:latin typeface="Roboto"/>
                <a:ea typeface="Roboto"/>
                <a:cs typeface="Roboto"/>
                <a:sym typeface="Roboto"/>
              </a:rPr>
              <a:t>B: </a:t>
            </a:r>
            <a:r>
              <a:rPr lang="en-GB" sz="1200" dirty="0">
                <a:solidFill>
                  <a:srgbClr val="2D2D72"/>
                </a:solidFill>
                <a:latin typeface="Roboto"/>
                <a:ea typeface="Roboto"/>
                <a:cs typeface="Roboto"/>
                <a:sym typeface="Roboto"/>
              </a:rPr>
              <a:t>Holistic: Body, mind, heart, soul all make up the real person. You can’t separate out an individual part. </a:t>
            </a:r>
          </a:p>
        </p:txBody>
      </p:sp>
      <p:pic>
        <p:nvPicPr>
          <p:cNvPr id="4" name="Google Shape;148;p26">
            <a:extLst>
              <a:ext uri="{FF2B5EF4-FFF2-40B4-BE49-F238E27FC236}">
                <a16:creationId xmlns:a16="http://schemas.microsoft.com/office/drawing/2014/main" id="{E3F0336A-4A88-CA59-2EEA-A2D0FFF47777}"/>
              </a:ext>
            </a:extLst>
          </p:cNvPr>
          <p:cNvPicPr preferRelativeResize="0"/>
          <p:nvPr/>
        </p:nvPicPr>
        <p:blipFill>
          <a:blip r:embed="rId3">
            <a:alphaModFix/>
          </a:blip>
          <a:stretch>
            <a:fillRect/>
          </a:stretch>
        </p:blipFill>
        <p:spPr>
          <a:xfrm>
            <a:off x="3899507" y="1088522"/>
            <a:ext cx="3272526" cy="3260461"/>
          </a:xfrm>
          <a:prstGeom prst="rect">
            <a:avLst/>
          </a:prstGeom>
          <a:noFill/>
          <a:ln>
            <a:noFill/>
          </a:ln>
        </p:spPr>
      </p:pic>
      <p:pic>
        <p:nvPicPr>
          <p:cNvPr id="5" name="Google Shape;149;p26">
            <a:extLst>
              <a:ext uri="{FF2B5EF4-FFF2-40B4-BE49-F238E27FC236}">
                <a16:creationId xmlns:a16="http://schemas.microsoft.com/office/drawing/2014/main" id="{A52B0D4A-768B-F8CE-342F-B28C6F0FE471}"/>
              </a:ext>
            </a:extLst>
          </p:cNvPr>
          <p:cNvPicPr preferRelativeResize="0"/>
          <p:nvPr/>
        </p:nvPicPr>
        <p:blipFill>
          <a:blip r:embed="rId4">
            <a:alphaModFix/>
          </a:blip>
          <a:stretch>
            <a:fillRect/>
          </a:stretch>
        </p:blipFill>
        <p:spPr>
          <a:xfrm>
            <a:off x="141179" y="861931"/>
            <a:ext cx="3272526" cy="32604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pic>
        <p:nvPicPr>
          <p:cNvPr id="115" name="Google Shape;115;p22"/>
          <p:cNvPicPr preferRelativeResize="0"/>
          <p:nvPr/>
        </p:nvPicPr>
        <p:blipFill>
          <a:blip r:embed="rId3">
            <a:alphaModFix/>
          </a:blip>
          <a:stretch>
            <a:fillRect/>
          </a:stretch>
        </p:blipFill>
        <p:spPr>
          <a:xfrm>
            <a:off x="811529" y="721415"/>
            <a:ext cx="3512943" cy="3499999"/>
          </a:xfrm>
          <a:prstGeom prst="rect">
            <a:avLst/>
          </a:prstGeom>
          <a:noFill/>
          <a:ln>
            <a:noFill/>
          </a:ln>
        </p:spPr>
      </p:pic>
      <p:sp>
        <p:nvSpPr>
          <p:cNvPr id="116" name="Google Shape;116;p22"/>
          <p:cNvSpPr txBox="1"/>
          <p:nvPr/>
        </p:nvSpPr>
        <p:spPr>
          <a:xfrm>
            <a:off x="4915227" y="826400"/>
            <a:ext cx="4124100" cy="156706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500"/>
              </a:spcBef>
              <a:spcAft>
                <a:spcPts val="0"/>
              </a:spcAft>
              <a:buClr>
                <a:schemeClr val="dk1"/>
              </a:buClr>
              <a:buSzPts val="1100"/>
              <a:buFont typeface="Arial"/>
              <a:buNone/>
            </a:pPr>
            <a:r>
              <a:rPr lang="en-GB" sz="1200" b="1" dirty="0">
                <a:solidFill>
                  <a:srgbClr val="2D2D72"/>
                </a:solidFill>
                <a:latin typeface="Roboto"/>
                <a:ea typeface="Roboto"/>
                <a:cs typeface="Roboto"/>
                <a:sym typeface="Roboto"/>
              </a:rPr>
              <a:t>Image A </a:t>
            </a:r>
            <a:r>
              <a:rPr lang="en-GB" sz="1200" dirty="0">
                <a:solidFill>
                  <a:srgbClr val="2D2D72"/>
                </a:solidFill>
                <a:latin typeface="Roboto"/>
                <a:ea typeface="Roboto"/>
                <a:cs typeface="Roboto"/>
                <a:sym typeface="Roboto"/>
              </a:rPr>
              <a:t>is a common understanding in our secular Western culture. </a:t>
            </a:r>
            <a:endParaRPr sz="1200" dirty="0">
              <a:solidFill>
                <a:srgbClr val="2D2D72"/>
              </a:solidFill>
              <a:latin typeface="Roboto"/>
              <a:ea typeface="Roboto"/>
              <a:cs typeface="Roboto"/>
              <a:sym typeface="Roboto"/>
            </a:endParaRPr>
          </a:p>
          <a:p>
            <a:pPr marL="0" marR="0" lvl="0" indent="0" algn="l" rtl="0">
              <a:lnSpc>
                <a:spcPct val="115000"/>
              </a:lnSpc>
              <a:spcBef>
                <a:spcPts val="500"/>
              </a:spcBef>
              <a:spcAft>
                <a:spcPts val="0"/>
              </a:spcAft>
              <a:buClr>
                <a:schemeClr val="dk1"/>
              </a:buClr>
              <a:buSzPts val="1100"/>
              <a:buFont typeface="Arial"/>
              <a:buNone/>
            </a:pPr>
            <a:endParaRPr sz="1200" dirty="0">
              <a:solidFill>
                <a:srgbClr val="2D2D72"/>
              </a:solidFill>
              <a:latin typeface="Roboto"/>
              <a:ea typeface="Roboto"/>
              <a:cs typeface="Roboto"/>
              <a:sym typeface="Roboto"/>
            </a:endParaRPr>
          </a:p>
          <a:p>
            <a:pPr marL="0" marR="0" lvl="0" indent="0" algn="l" rtl="0">
              <a:lnSpc>
                <a:spcPct val="115000"/>
              </a:lnSpc>
              <a:spcBef>
                <a:spcPts val="500"/>
              </a:spcBef>
              <a:spcAft>
                <a:spcPts val="0"/>
              </a:spcAft>
              <a:buClr>
                <a:schemeClr val="dk1"/>
              </a:buClr>
              <a:buSzPts val="1100"/>
              <a:buFont typeface="Arial"/>
              <a:buNone/>
            </a:pPr>
            <a:endParaRPr sz="1200" dirty="0">
              <a:solidFill>
                <a:srgbClr val="2D2D72"/>
              </a:solidFill>
              <a:latin typeface="Roboto"/>
              <a:ea typeface="Roboto"/>
              <a:cs typeface="Roboto"/>
              <a:sym typeface="Roboto"/>
            </a:endParaRPr>
          </a:p>
          <a:p>
            <a:pPr marL="0" marR="0" lvl="0" indent="0" algn="l" rtl="0">
              <a:lnSpc>
                <a:spcPct val="115000"/>
              </a:lnSpc>
              <a:spcBef>
                <a:spcPts val="500"/>
              </a:spcBef>
              <a:spcAft>
                <a:spcPts val="500"/>
              </a:spcAft>
              <a:buClr>
                <a:srgbClr val="000000"/>
              </a:buClr>
              <a:buSzPts val="1500"/>
              <a:buFont typeface="Arial"/>
              <a:buNone/>
            </a:pPr>
            <a:endParaRPr sz="1200" b="1" dirty="0">
              <a:solidFill>
                <a:srgbClr val="2D2D72"/>
              </a:solidFill>
              <a:latin typeface="Roboto"/>
              <a:ea typeface="Roboto"/>
              <a:cs typeface="Roboto"/>
              <a:sym typeface="Roboto"/>
            </a:endParaRPr>
          </a:p>
        </p:txBody>
      </p:sp>
      <p:sp>
        <p:nvSpPr>
          <p:cNvPr id="117" name="Google Shape;117;p22"/>
          <p:cNvSpPr txBox="1"/>
          <p:nvPr/>
        </p:nvSpPr>
        <p:spPr>
          <a:xfrm>
            <a:off x="360000" y="135975"/>
            <a:ext cx="412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5" name="Google Shape;125;p23"/>
          <p:cNvSpPr txBox="1"/>
          <p:nvPr/>
        </p:nvSpPr>
        <p:spPr>
          <a:xfrm>
            <a:off x="360000" y="135975"/>
            <a:ext cx="412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rgbClr val="E62F32"/>
                </a:solidFill>
                <a:latin typeface="Roboto"/>
                <a:ea typeface="Roboto"/>
                <a:cs typeface="Roboto"/>
                <a:sym typeface="Roboto"/>
              </a:rPr>
              <a:t>4. The language of the body</a:t>
            </a:r>
            <a:endParaRPr sz="1200" b="1">
              <a:solidFill>
                <a:srgbClr val="E62F32"/>
              </a:solidFill>
              <a:latin typeface="Roboto"/>
              <a:ea typeface="Roboto"/>
              <a:cs typeface="Roboto"/>
              <a:sym typeface="Roboto"/>
            </a:endParaRPr>
          </a:p>
        </p:txBody>
      </p:sp>
      <p:pic>
        <p:nvPicPr>
          <p:cNvPr id="2" name="Google Shape;130;p24">
            <a:extLst>
              <a:ext uri="{FF2B5EF4-FFF2-40B4-BE49-F238E27FC236}">
                <a16:creationId xmlns:a16="http://schemas.microsoft.com/office/drawing/2014/main" id="{4ACE22C6-8859-5169-5C65-E21F2ACF71EC}"/>
              </a:ext>
            </a:extLst>
          </p:cNvPr>
          <p:cNvPicPr preferRelativeResize="0"/>
          <p:nvPr/>
        </p:nvPicPr>
        <p:blipFill>
          <a:blip r:embed="rId3">
            <a:alphaModFix/>
          </a:blip>
          <a:stretch>
            <a:fillRect/>
          </a:stretch>
        </p:blipFill>
        <p:spPr>
          <a:xfrm>
            <a:off x="826520" y="721416"/>
            <a:ext cx="3512943" cy="3499999"/>
          </a:xfrm>
          <a:prstGeom prst="rect">
            <a:avLst/>
          </a:prstGeom>
          <a:noFill/>
          <a:ln>
            <a:noFill/>
          </a:ln>
        </p:spPr>
      </p:pic>
      <p:sp>
        <p:nvSpPr>
          <p:cNvPr id="3" name="Google Shape;132;p24">
            <a:extLst>
              <a:ext uri="{FF2B5EF4-FFF2-40B4-BE49-F238E27FC236}">
                <a16:creationId xmlns:a16="http://schemas.microsoft.com/office/drawing/2014/main" id="{21D2A7E6-A1B2-46CB-8381-F1EF57CEFF0A}"/>
              </a:ext>
            </a:extLst>
          </p:cNvPr>
          <p:cNvSpPr txBox="1"/>
          <p:nvPr/>
        </p:nvSpPr>
        <p:spPr>
          <a:xfrm>
            <a:off x="4915227" y="1581449"/>
            <a:ext cx="3914938" cy="179943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500"/>
              </a:spcBef>
              <a:spcAft>
                <a:spcPts val="500"/>
              </a:spcAft>
              <a:buClr>
                <a:schemeClr val="dk1"/>
              </a:buClr>
              <a:buSzPts val="1100"/>
              <a:buFont typeface="Arial"/>
              <a:buNone/>
            </a:pPr>
            <a:r>
              <a:rPr lang="en-GB" sz="1200" b="1" dirty="0">
                <a:solidFill>
                  <a:srgbClr val="2D2D72"/>
                </a:solidFill>
                <a:latin typeface="Roboto"/>
                <a:ea typeface="Roboto"/>
                <a:cs typeface="Roboto"/>
                <a:sym typeface="Roboto"/>
              </a:rPr>
              <a:t>Image B </a:t>
            </a:r>
            <a:r>
              <a:rPr lang="en-GB" sz="1200" dirty="0">
                <a:solidFill>
                  <a:srgbClr val="2D2D72"/>
                </a:solidFill>
                <a:latin typeface="Roboto"/>
                <a:ea typeface="Roboto"/>
                <a:cs typeface="Roboto"/>
                <a:sym typeface="Roboto"/>
              </a:rPr>
              <a:t>is the Christian understanding. The body is an integral part of who a person is, communicates that person to the world, and therefore needs to be treated with </a:t>
            </a:r>
            <a:r>
              <a:rPr lang="en-GB" sz="1200" b="1" dirty="0">
                <a:solidFill>
                  <a:srgbClr val="2D2D72"/>
                </a:solidFill>
                <a:latin typeface="Roboto"/>
                <a:ea typeface="Roboto"/>
                <a:cs typeface="Roboto"/>
                <a:sym typeface="Roboto"/>
              </a:rPr>
              <a:t>great respect</a:t>
            </a:r>
            <a:r>
              <a:rPr lang="en-GB" sz="1200" dirty="0">
                <a:solidFill>
                  <a:srgbClr val="2D2D72"/>
                </a:solidFill>
                <a:latin typeface="Roboto"/>
                <a:ea typeface="Roboto"/>
                <a:cs typeface="Roboto"/>
                <a:sym typeface="Roboto"/>
              </a:rPr>
              <a:t>. The body and who you are cannot be separated. You are a human being worthy of respect and your body should share in the respect and good treatment that you deserve.</a:t>
            </a:r>
            <a:endParaRPr lang="en-GB" sz="1200" b="1" dirty="0">
              <a:solidFill>
                <a:srgbClr val="2D2D72"/>
              </a:solidFill>
              <a:latin typeface="Roboto"/>
              <a:ea typeface="Roboto"/>
              <a:cs typeface="Roboto"/>
              <a:sym typeface="Roboto"/>
            </a:endParaRPr>
          </a:p>
        </p:txBody>
      </p:sp>
      <p:pic>
        <p:nvPicPr>
          <p:cNvPr id="4" name="Google Shape;124;p23">
            <a:extLst>
              <a:ext uri="{FF2B5EF4-FFF2-40B4-BE49-F238E27FC236}">
                <a16:creationId xmlns:a16="http://schemas.microsoft.com/office/drawing/2014/main" id="{F7F6C4F7-3409-C180-1973-1D623152C295}"/>
              </a:ext>
            </a:extLst>
          </p:cNvPr>
          <p:cNvPicPr preferRelativeResize="0"/>
          <p:nvPr/>
        </p:nvPicPr>
        <p:blipFill>
          <a:blip r:embed="rId4">
            <a:alphaModFix/>
          </a:blip>
          <a:stretch>
            <a:fillRect/>
          </a:stretch>
        </p:blipFill>
        <p:spPr>
          <a:xfrm>
            <a:off x="4995351" y="647999"/>
            <a:ext cx="952500" cy="933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1807</Words>
  <Application>Microsoft Macintosh PowerPoint</Application>
  <PresentationFormat>On-screen Show (16:9)</PresentationFormat>
  <Paragraphs>103</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Roboto Light</vt:lpstr>
      <vt:lpstr>Proxima Nova</vt:lpstr>
      <vt:lpstr>Roboto</vt:lpstr>
      <vt:lpstr>Arial</vt:lpstr>
      <vt:lpstr>Roboto Black</vt:lpstr>
      <vt:lpstr>Roboto Medium</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 Rolfe</cp:lastModifiedBy>
  <cp:revision>1</cp:revision>
  <dcterms:modified xsi:type="dcterms:W3CDTF">2023-04-12T09:28:25Z</dcterms:modified>
</cp:coreProperties>
</file>