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Proxima Nova" panose="02000506030000020004" pitchFamily="2" charset="0"/>
      <p:regular r:id="rId13"/>
      <p:bold r:id="rId14"/>
      <p:italic r:id="rId15"/>
      <p:boldItalic r:id="rId16"/>
    </p:embeddedFont>
    <p:embeddedFont>
      <p:font typeface="Roboto" panose="02000000000000000000" pitchFamily="2" charset="0"/>
      <p:regular r:id="rId17"/>
      <p:bold r:id="rId18"/>
      <p:italic r:id="rId19"/>
      <p:boldItalic r:id="rId20"/>
    </p:embeddedFont>
    <p:embeddedFont>
      <p:font typeface="Roboto Black" panose="02000000000000000000" pitchFamily="2" charset="0"/>
      <p:bold r:id="rId21"/>
      <p:italic r:id="rId22"/>
      <p:boldItalic r:id="rId23"/>
    </p:embeddedFont>
    <p:embeddedFont>
      <p:font typeface="Roboto Light" panose="02000000000000000000" pitchFamily="2" charset="0"/>
      <p:regular r:id="rId24"/>
      <p:bold r:id="rId25"/>
      <p:italic r:id="rId26"/>
      <p:boldItalic r:id="rId27"/>
    </p:embeddedFont>
    <p:embeddedFont>
      <p:font typeface="Roboto Medium"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05">
          <p15:clr>
            <a:srgbClr val="A4A3A4"/>
          </p15:clr>
        </p15:guide>
        <p15:guide id="2" pos="5556">
          <p15:clr>
            <a:srgbClr val="A4A3A4"/>
          </p15:clr>
        </p15:guide>
        <p15:guide id="3" orient="horz" pos="408">
          <p15:clr>
            <a:srgbClr val="9AA0A6"/>
          </p15:clr>
        </p15:guide>
        <p15:guide id="4" pos="28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56" d="100"/>
          <a:sy n="156" d="100"/>
        </p:scale>
        <p:origin x="808" y="168"/>
      </p:cViewPr>
      <p:guideLst>
        <p:guide orient="horz" pos="3005"/>
        <p:guide pos="5556"/>
        <p:guide orient="horz" pos="408"/>
        <p:guide pos="2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36f4dffc17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g136f4dffc17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3fbb725d0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13fbb725d01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Clr>
                <a:schemeClr val="dk1"/>
              </a:buClr>
              <a:buSzPts val="1100"/>
              <a:buFont typeface="Arial"/>
              <a:buNone/>
            </a:pPr>
            <a:endParaRPr sz="1500">
              <a:solidFill>
                <a:srgbClr val="2D2D72"/>
              </a:solidFill>
              <a:latin typeface="Roboto"/>
              <a:ea typeface="Roboto"/>
              <a:cs typeface="Roboto"/>
              <a:sym typeface="Robo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3fc67efc8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13fc67efc88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500"/>
              </a:spcAft>
              <a:buClr>
                <a:schemeClr val="dk1"/>
              </a:buClr>
              <a:buSzPts val="1100"/>
              <a:buFont typeface="Arial"/>
              <a:buNone/>
            </a:pPr>
            <a:endParaRPr sz="1500">
              <a:solidFill>
                <a:srgbClr val="2D2D72"/>
              </a:solidFill>
              <a:latin typeface="Roboto"/>
              <a:ea typeface="Roboto"/>
              <a:cs typeface="Roboto"/>
              <a:sym typeface="Robo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3fba563227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g13fba563227_0_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3fc67efc88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13fc67efc88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3fba56322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g13fba563227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3fba563227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13fba563227_0_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latin typeface="Roboto"/>
                <a:ea typeface="Roboto"/>
                <a:cs typeface="Roboto"/>
                <a:sym typeface="Roboto"/>
              </a:rPr>
              <a:t>Invite students to write down some practical things they can do to help them with a particular decision they are currently facing. </a:t>
            </a:r>
            <a:endParaRPr>
              <a:latin typeface="Roboto"/>
              <a:ea typeface="Roboto"/>
              <a:cs typeface="Roboto"/>
              <a:sym typeface="Robo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3fc67efc88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g13fc67efc88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latin typeface="Roboto"/>
                <a:ea typeface="Roboto"/>
                <a:cs typeface="Roboto"/>
                <a:sym typeface="Roboto"/>
              </a:rPr>
              <a:t>Suggestion: Invite students to put these issues in order of importance or priority as they see them.  </a:t>
            </a:r>
            <a:endParaRPr>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1 1">
  <p:cSld name="TITLE_1_1">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t>‹#›</a:t>
            </a:fld>
            <a:endParaRPr/>
          </a:p>
        </p:txBody>
      </p:sp>
      <p:pic>
        <p:nvPicPr>
          <p:cNvPr id="52" name="Google Shape;52;p13"/>
          <p:cNvPicPr preferRelativeResize="0"/>
          <p:nvPr/>
        </p:nvPicPr>
        <p:blipFill rotWithShape="1">
          <a:blip r:embed="rId3">
            <a:alphaModFix/>
          </a:blip>
          <a:srcRect/>
          <a:stretch/>
        </p:blipFill>
        <p:spPr>
          <a:xfrm>
            <a:off x="450000" y="3916950"/>
            <a:ext cx="962025" cy="962025"/>
          </a:xfrm>
          <a:prstGeom prst="rect">
            <a:avLst/>
          </a:prstGeom>
          <a:noFill/>
          <a:ln>
            <a:noFill/>
          </a:ln>
        </p:spPr>
      </p:pic>
    </p:spTree>
  </p:cSld>
  <p:clrMapOvr>
    <a:masterClrMapping/>
  </p:clrMapOvr>
  <p:extLst>
    <p:ext uri="{DCECCB84-F9BA-43D5-87BE-67443E8EF086}">
      <p15:sldGuideLst xmlns:p15="http://schemas.microsoft.com/office/powerpoint/2012/main">
        <p15:guide id="1" pos="283">
          <p15:clr>
            <a:srgbClr val="FA7B17"/>
          </p15:clr>
        </p15:guide>
        <p15:guide id="2" pos="454">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p:cSld name="TITLE_1_2">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t>‹#›</a:t>
            </a:fld>
            <a:endParaRPr/>
          </a:p>
        </p:txBody>
      </p:sp>
      <p:pic>
        <p:nvPicPr>
          <p:cNvPr id="55" name="Google Shape;55;p14"/>
          <p:cNvPicPr preferRelativeResize="0"/>
          <p:nvPr/>
        </p:nvPicPr>
        <p:blipFill rotWithShape="1">
          <a:blip r:embed="rId3">
            <a:alphaModFix/>
          </a:blip>
          <a:srcRect/>
          <a:stretch/>
        </p:blipFill>
        <p:spPr>
          <a:xfrm>
            <a:off x="450000" y="3916950"/>
            <a:ext cx="962025" cy="962025"/>
          </a:xfrm>
          <a:prstGeom prst="rect">
            <a:avLst/>
          </a:prstGeom>
          <a:noFill/>
          <a:ln>
            <a:noFill/>
          </a:ln>
        </p:spPr>
      </p:pic>
    </p:spTree>
  </p:cSld>
  <p:clrMapOvr>
    <a:masterClrMapping/>
  </p:clrMapOvr>
  <p:extLst>
    <p:ext uri="{DCECCB84-F9BA-43D5-87BE-67443E8EF086}">
      <p15:sldGuideLst xmlns:p15="http://schemas.microsoft.com/office/powerpoint/2012/main">
        <p15:guide id="1" pos="283">
          <p15:clr>
            <a:srgbClr val="FA7B17"/>
          </p15:clr>
        </p15:guide>
        <p15:guide id="2" pos="454">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5"/>
          <p:cNvSpPr txBox="1"/>
          <p:nvPr/>
        </p:nvSpPr>
        <p:spPr>
          <a:xfrm>
            <a:off x="348200" y="341225"/>
            <a:ext cx="5472600" cy="2673000"/>
          </a:xfrm>
          <a:prstGeom prst="rect">
            <a:avLst/>
          </a:prstGeom>
          <a:noFill/>
          <a:ln>
            <a:noFill/>
          </a:ln>
        </p:spPr>
        <p:txBody>
          <a:bodyPr spcFirstLastPara="1" wrap="square" lIns="91425" tIns="91425" rIns="91425" bIns="91425" anchor="t" anchorCtr="0">
            <a:spAutoFit/>
          </a:bodyPr>
          <a:lstStyle/>
          <a:p>
            <a:pPr marL="0" marR="0" lvl="0" indent="0" algn="l" rtl="0">
              <a:lnSpc>
                <a:spcPct val="85000"/>
              </a:lnSpc>
              <a:spcBef>
                <a:spcPts val="0"/>
              </a:spcBef>
              <a:spcAft>
                <a:spcPts val="0"/>
              </a:spcAft>
              <a:buClr>
                <a:srgbClr val="000000"/>
              </a:buClr>
              <a:buSzPts val="4500"/>
              <a:buFont typeface="Arial"/>
              <a:buNone/>
            </a:pPr>
            <a:r>
              <a:rPr lang="en-GB" sz="1600">
                <a:solidFill>
                  <a:srgbClr val="FFFFFF"/>
                </a:solidFill>
                <a:latin typeface="Roboto Black"/>
                <a:ea typeface="Roboto Black"/>
                <a:cs typeface="Roboto Black"/>
                <a:sym typeface="Roboto Black"/>
              </a:rPr>
              <a:t>Year A</a:t>
            </a:r>
            <a:endParaRPr sz="1600">
              <a:solidFill>
                <a:srgbClr val="FFFFFF"/>
              </a:solidFill>
              <a:latin typeface="Roboto Black"/>
              <a:ea typeface="Roboto Black"/>
              <a:cs typeface="Roboto Black"/>
              <a:sym typeface="Roboto Black"/>
            </a:endParaRPr>
          </a:p>
          <a:p>
            <a:pPr marL="0" marR="0" lvl="0" indent="0" algn="l" rtl="0">
              <a:lnSpc>
                <a:spcPct val="85000"/>
              </a:lnSpc>
              <a:spcBef>
                <a:spcPts val="0"/>
              </a:spcBef>
              <a:spcAft>
                <a:spcPts val="0"/>
              </a:spcAft>
              <a:buClr>
                <a:srgbClr val="000000"/>
              </a:buClr>
              <a:buSzPts val="4500"/>
              <a:buFont typeface="Arial"/>
              <a:buNone/>
            </a:pPr>
            <a:r>
              <a:rPr lang="en-GB" sz="1600" b="0" i="0" u="none" strike="noStrike" cap="none">
                <a:solidFill>
                  <a:srgbClr val="FFFFFF"/>
                </a:solidFill>
                <a:latin typeface="Roboto Medium"/>
                <a:ea typeface="Roboto Medium"/>
                <a:cs typeface="Roboto Medium"/>
                <a:sym typeface="Roboto Medium"/>
              </a:rPr>
              <a:t> </a:t>
            </a:r>
            <a:endParaRPr sz="1600" b="0" i="0" u="none" strike="noStrike" cap="none">
              <a:solidFill>
                <a:srgbClr val="FFFFFF"/>
              </a:solidFill>
              <a:latin typeface="Roboto Medium"/>
              <a:ea typeface="Roboto Medium"/>
              <a:cs typeface="Roboto Medium"/>
              <a:sym typeface="Roboto Medium"/>
            </a:endParaRPr>
          </a:p>
          <a:p>
            <a:pPr marL="0" marR="0" lvl="0" indent="0" algn="l" rtl="0">
              <a:lnSpc>
                <a:spcPct val="85000"/>
              </a:lnSpc>
              <a:spcBef>
                <a:spcPts val="0"/>
              </a:spcBef>
              <a:spcAft>
                <a:spcPts val="0"/>
              </a:spcAft>
              <a:buClr>
                <a:srgbClr val="000000"/>
              </a:buClr>
              <a:buSzPts val="4500"/>
              <a:buFont typeface="Arial"/>
              <a:buNone/>
            </a:pPr>
            <a:r>
              <a:rPr lang="en-GB" sz="1600">
                <a:solidFill>
                  <a:srgbClr val="FFFFFF"/>
                </a:solidFill>
                <a:latin typeface="Roboto Light"/>
                <a:ea typeface="Roboto Light"/>
                <a:cs typeface="Roboto Light"/>
                <a:sym typeface="Roboto Light"/>
              </a:rPr>
              <a:t>Module 3:</a:t>
            </a:r>
            <a:br>
              <a:rPr lang="en-GB" sz="4500">
                <a:solidFill>
                  <a:srgbClr val="FFFFFF"/>
                </a:solidFill>
                <a:latin typeface="Roboto Light"/>
                <a:ea typeface="Roboto Light"/>
                <a:cs typeface="Roboto Light"/>
                <a:sym typeface="Roboto Light"/>
              </a:rPr>
            </a:br>
            <a:r>
              <a:rPr lang="en-GB" sz="3600">
                <a:solidFill>
                  <a:srgbClr val="FFFFFF"/>
                </a:solidFill>
                <a:latin typeface="Roboto Light"/>
                <a:ea typeface="Roboto Light"/>
                <a:cs typeface="Roboto Light"/>
                <a:sym typeface="Roboto Light"/>
              </a:rPr>
              <a:t>My Responsibilities</a:t>
            </a:r>
            <a:endParaRPr sz="3600">
              <a:solidFill>
                <a:srgbClr val="FFFFFF"/>
              </a:solidFill>
              <a:latin typeface="Roboto Light"/>
              <a:ea typeface="Roboto Light"/>
              <a:cs typeface="Roboto Light"/>
              <a:sym typeface="Roboto Light"/>
            </a:endParaRPr>
          </a:p>
          <a:p>
            <a:pPr marL="0" marR="0" lvl="0" indent="0" algn="l" rtl="0">
              <a:lnSpc>
                <a:spcPct val="85000"/>
              </a:lnSpc>
              <a:spcBef>
                <a:spcPts val="0"/>
              </a:spcBef>
              <a:spcAft>
                <a:spcPts val="0"/>
              </a:spcAft>
              <a:buClr>
                <a:srgbClr val="000000"/>
              </a:buClr>
              <a:buSzPts val="4500"/>
              <a:buFont typeface="Arial"/>
              <a:buNone/>
            </a:pPr>
            <a:endParaRPr sz="4500">
              <a:solidFill>
                <a:srgbClr val="FFFFFF"/>
              </a:solidFill>
              <a:latin typeface="Roboto Light"/>
              <a:ea typeface="Roboto Light"/>
              <a:cs typeface="Roboto Light"/>
              <a:sym typeface="Roboto Light"/>
            </a:endParaRPr>
          </a:p>
          <a:p>
            <a:pPr marL="0" marR="0" lvl="0" indent="0" algn="l" rtl="0">
              <a:lnSpc>
                <a:spcPct val="100000"/>
              </a:lnSpc>
              <a:spcBef>
                <a:spcPts val="0"/>
              </a:spcBef>
              <a:spcAft>
                <a:spcPts val="0"/>
              </a:spcAft>
              <a:buClr>
                <a:schemeClr val="dk1"/>
              </a:buClr>
              <a:buSzPts val="1100"/>
              <a:buFont typeface="Arial"/>
              <a:buNone/>
            </a:pPr>
            <a:r>
              <a:rPr lang="en-GB" sz="1600" b="1">
                <a:solidFill>
                  <a:srgbClr val="FFFFFF"/>
                </a:solidFill>
                <a:latin typeface="Roboto"/>
                <a:ea typeface="Roboto"/>
                <a:cs typeface="Roboto"/>
                <a:sym typeface="Roboto"/>
              </a:rPr>
              <a:t>12. Brain Development</a:t>
            </a:r>
            <a:endParaRPr sz="1600" b="1">
              <a:solidFill>
                <a:srgbClr val="FFFFFF"/>
              </a:solidFill>
              <a:latin typeface="Roboto"/>
              <a:ea typeface="Roboto"/>
              <a:cs typeface="Roboto"/>
              <a:sym typeface="Roboto"/>
            </a:endParaRPr>
          </a:p>
          <a:p>
            <a:pPr marL="0" marR="0" lvl="0" indent="0" algn="l" rtl="0">
              <a:lnSpc>
                <a:spcPct val="100000"/>
              </a:lnSpc>
              <a:spcBef>
                <a:spcPts val="0"/>
              </a:spcBef>
              <a:spcAft>
                <a:spcPts val="0"/>
              </a:spcAft>
              <a:buNone/>
            </a:pPr>
            <a:endParaRPr sz="1800" b="1">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4500"/>
              <a:buFont typeface="Arial"/>
              <a:buNone/>
            </a:pPr>
            <a:endParaRPr sz="1800" b="1">
              <a:solidFill>
                <a:srgbClr val="FFFFFF"/>
              </a:solidFill>
              <a:latin typeface="Roboto"/>
              <a:ea typeface="Roboto"/>
              <a:cs typeface="Roboto"/>
              <a:sym typeface="Roboto"/>
            </a:endParaRPr>
          </a:p>
        </p:txBody>
      </p:sp>
      <p:cxnSp>
        <p:nvCxnSpPr>
          <p:cNvPr id="61" name="Google Shape;61;p15"/>
          <p:cNvCxnSpPr/>
          <p:nvPr/>
        </p:nvCxnSpPr>
        <p:spPr>
          <a:xfrm rot="10800000" flipH="1">
            <a:off x="449275" y="1849100"/>
            <a:ext cx="1057200" cy="2100"/>
          </a:xfrm>
          <a:prstGeom prst="straightConnector1">
            <a:avLst/>
          </a:prstGeom>
          <a:noFill/>
          <a:ln w="9525" cap="flat" cmpd="sng">
            <a:solidFill>
              <a:srgbClr val="FFFFFF"/>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pic>
        <p:nvPicPr>
          <p:cNvPr id="128" name="Google Shape;128;p24"/>
          <p:cNvPicPr preferRelativeResize="0"/>
          <p:nvPr/>
        </p:nvPicPr>
        <p:blipFill rotWithShape="1">
          <a:blip r:embed="rId3">
            <a:alphaModFix/>
          </a:blip>
          <a:srcRect l="18410" t="7561" r="18410"/>
          <a:stretch/>
        </p:blipFill>
        <p:spPr>
          <a:xfrm>
            <a:off x="3869827" y="0"/>
            <a:ext cx="5274173" cy="5143501"/>
          </a:xfrm>
          <a:prstGeom prst="rect">
            <a:avLst/>
          </a:prstGeom>
          <a:noFill/>
          <a:ln>
            <a:noFill/>
          </a:ln>
          <a:effectLst>
            <a:outerShdw blurRad="57150" dist="19050" dir="5400000" algn="bl" rotWithShape="0">
              <a:srgbClr val="000000">
                <a:alpha val="50000"/>
              </a:srgbClr>
            </a:outerShdw>
          </a:effectLst>
        </p:spPr>
      </p:pic>
      <p:pic>
        <p:nvPicPr>
          <p:cNvPr id="129" name="Google Shape;129;p24"/>
          <p:cNvPicPr preferRelativeResize="0"/>
          <p:nvPr/>
        </p:nvPicPr>
        <p:blipFill rotWithShape="1">
          <a:blip r:embed="rId4">
            <a:alphaModFix/>
          </a:blip>
          <a:srcRect l="20498" r="-20538"/>
          <a:stretch/>
        </p:blipFill>
        <p:spPr>
          <a:xfrm>
            <a:off x="0" y="-1"/>
            <a:ext cx="9143998" cy="5143501"/>
          </a:xfrm>
          <a:prstGeom prst="rect">
            <a:avLst/>
          </a:prstGeom>
          <a:noFill/>
          <a:ln>
            <a:noFill/>
          </a:ln>
          <a:effectLst>
            <a:outerShdw blurRad="57150" dist="19050" dir="5400000" algn="bl" rotWithShape="0">
              <a:srgbClr val="000000">
                <a:alpha val="50000"/>
              </a:srgbClr>
            </a:outerShdw>
          </a:effectLst>
        </p:spPr>
      </p:pic>
      <p:sp>
        <p:nvSpPr>
          <p:cNvPr id="130" name="Google Shape;130;p24"/>
          <p:cNvSpPr txBox="1"/>
          <p:nvPr/>
        </p:nvSpPr>
        <p:spPr>
          <a:xfrm>
            <a:off x="360000" y="135975"/>
            <a:ext cx="4124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a:solidFill>
                  <a:srgbClr val="E62F32"/>
                </a:solidFill>
                <a:latin typeface="Roboto"/>
                <a:ea typeface="Roboto"/>
                <a:cs typeface="Roboto"/>
                <a:sym typeface="Roboto"/>
              </a:rPr>
              <a:t>12. Brain Development</a:t>
            </a:r>
            <a:endParaRPr sz="1200" b="1">
              <a:solidFill>
                <a:srgbClr val="E62F32"/>
              </a:solidFill>
              <a:latin typeface="Roboto"/>
              <a:ea typeface="Roboto"/>
              <a:cs typeface="Roboto"/>
              <a:sym typeface="Roboto"/>
            </a:endParaRPr>
          </a:p>
        </p:txBody>
      </p:sp>
      <p:sp>
        <p:nvSpPr>
          <p:cNvPr id="131" name="Google Shape;131;p24"/>
          <p:cNvSpPr txBox="1"/>
          <p:nvPr/>
        </p:nvSpPr>
        <p:spPr>
          <a:xfrm>
            <a:off x="360000" y="2823825"/>
            <a:ext cx="3583200" cy="214671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Aft>
                <a:spcPts val="500"/>
              </a:spcAft>
              <a:buNone/>
            </a:pPr>
            <a:r>
              <a:rPr lang="en-GB" sz="2000" dirty="0">
                <a:solidFill>
                  <a:srgbClr val="E62F32"/>
                </a:solidFill>
                <a:latin typeface="Roboto Light"/>
                <a:ea typeface="Roboto Light"/>
                <a:cs typeface="Roboto Light"/>
                <a:sym typeface="Roboto Light"/>
              </a:rPr>
              <a:t>Build Resilience, </a:t>
            </a:r>
            <a:br>
              <a:rPr lang="en-GB" sz="2000" dirty="0">
                <a:solidFill>
                  <a:srgbClr val="E62F32"/>
                </a:solidFill>
                <a:latin typeface="Roboto Light"/>
                <a:ea typeface="Roboto Light"/>
                <a:cs typeface="Roboto Light"/>
                <a:sym typeface="Roboto Light"/>
              </a:rPr>
            </a:br>
            <a:r>
              <a:rPr lang="en-GB" sz="2000" dirty="0">
                <a:solidFill>
                  <a:srgbClr val="E62F32"/>
                </a:solidFill>
                <a:latin typeface="Roboto Light"/>
                <a:ea typeface="Roboto Light"/>
                <a:cs typeface="Roboto Light"/>
                <a:sym typeface="Roboto Light"/>
              </a:rPr>
              <a:t>be connected</a:t>
            </a:r>
            <a:endParaRPr sz="2000" dirty="0">
              <a:solidFill>
                <a:srgbClr val="E62F32"/>
              </a:solidFill>
              <a:latin typeface="Roboto Light"/>
              <a:ea typeface="Roboto Light"/>
              <a:cs typeface="Roboto Light"/>
              <a:sym typeface="Roboto Light"/>
            </a:endParaRPr>
          </a:p>
          <a:p>
            <a:pPr marL="0" lvl="0" indent="0" algn="l" rtl="0">
              <a:lnSpc>
                <a:spcPct val="115000"/>
              </a:lnSpc>
              <a:spcAft>
                <a:spcPts val="500"/>
              </a:spcAft>
              <a:buNone/>
            </a:pPr>
            <a:r>
              <a:rPr lang="en-GB" sz="1200" dirty="0">
                <a:solidFill>
                  <a:srgbClr val="2D2D72"/>
                </a:solidFill>
                <a:latin typeface="Roboto"/>
                <a:ea typeface="Roboto"/>
                <a:cs typeface="Roboto"/>
                <a:sym typeface="Roboto"/>
              </a:rPr>
              <a:t>Is there a good friend or mentor that I can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turn to for support as I look to grow in independent decision making?</a:t>
            </a:r>
            <a:endParaRPr sz="1200" dirty="0">
              <a:solidFill>
                <a:srgbClr val="2D2D72"/>
              </a:solidFill>
              <a:latin typeface="Roboto"/>
              <a:ea typeface="Roboto"/>
              <a:cs typeface="Roboto"/>
              <a:sym typeface="Roboto"/>
            </a:endParaRPr>
          </a:p>
          <a:p>
            <a:pPr marL="0" lvl="0" indent="0" algn="l" rtl="0">
              <a:lnSpc>
                <a:spcPct val="115000"/>
              </a:lnSpc>
              <a:spcAft>
                <a:spcPts val="500"/>
              </a:spcAft>
              <a:buNone/>
            </a:pPr>
            <a:r>
              <a:rPr lang="en-GB" sz="1200" dirty="0">
                <a:solidFill>
                  <a:srgbClr val="2D2D72"/>
                </a:solidFill>
                <a:latin typeface="Roboto"/>
                <a:ea typeface="Roboto"/>
                <a:cs typeface="Roboto"/>
                <a:sym typeface="Roboto"/>
              </a:rPr>
              <a:t>You might like to pray regularly for the gift of prudence so that you can make good decisions. </a:t>
            </a:r>
            <a:endParaRPr sz="1200" dirty="0">
              <a:solidFill>
                <a:srgbClr val="2D2D72"/>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6"/>
          <p:cNvSpPr txBox="1"/>
          <p:nvPr/>
        </p:nvSpPr>
        <p:spPr>
          <a:xfrm>
            <a:off x="360000" y="648000"/>
            <a:ext cx="4040100" cy="3378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GB" sz="3500">
                <a:solidFill>
                  <a:srgbClr val="E62F32"/>
                </a:solidFill>
                <a:latin typeface="Roboto Light"/>
                <a:ea typeface="Roboto Light"/>
                <a:cs typeface="Roboto Light"/>
                <a:sym typeface="Roboto Light"/>
              </a:rPr>
              <a:t>Brain Development</a:t>
            </a:r>
            <a:endParaRPr sz="3500">
              <a:solidFill>
                <a:srgbClr val="E62F32"/>
              </a:solidFill>
              <a:latin typeface="Roboto Light"/>
              <a:ea typeface="Roboto Light"/>
              <a:cs typeface="Roboto Light"/>
              <a:sym typeface="Roboto Light"/>
            </a:endParaRPr>
          </a:p>
          <a:p>
            <a:pPr marL="0" lvl="0" indent="0" algn="l" rtl="0">
              <a:lnSpc>
                <a:spcPct val="115000"/>
              </a:lnSpc>
              <a:spcBef>
                <a:spcPts val="0"/>
              </a:spcBef>
              <a:spcAft>
                <a:spcPts val="0"/>
              </a:spcAft>
              <a:buClr>
                <a:schemeClr val="dk1"/>
              </a:buClr>
              <a:buSzPts val="1500"/>
              <a:buFont typeface="Arial"/>
              <a:buNone/>
            </a:pPr>
            <a:r>
              <a:rPr lang="en-GB" sz="1500" b="1">
                <a:solidFill>
                  <a:srgbClr val="E62F32"/>
                </a:solidFill>
                <a:latin typeface="Roboto"/>
                <a:ea typeface="Roboto"/>
                <a:cs typeface="Roboto"/>
                <a:sym typeface="Roboto"/>
              </a:rPr>
              <a:t>In this unit we will:</a:t>
            </a:r>
            <a:endParaRPr sz="1500" b="1">
              <a:solidFill>
                <a:srgbClr val="E62F32"/>
              </a:solidFill>
              <a:latin typeface="Roboto"/>
              <a:ea typeface="Roboto"/>
              <a:cs typeface="Roboto"/>
              <a:sym typeface="Roboto"/>
            </a:endParaRPr>
          </a:p>
          <a:p>
            <a:pPr marL="194400" marR="0" lvl="0" indent="-184200" algn="l" rtl="0">
              <a:lnSpc>
                <a:spcPct val="115000"/>
              </a:lnSpc>
              <a:spcBef>
                <a:spcPts val="0"/>
              </a:spcBef>
              <a:spcAft>
                <a:spcPts val="0"/>
              </a:spcAft>
              <a:buClr>
                <a:schemeClr val="lt1"/>
              </a:buClr>
              <a:buSzPts val="1200"/>
              <a:buFont typeface="Roboto"/>
              <a:buChar char="●"/>
            </a:pPr>
            <a:r>
              <a:rPr lang="en-GB" sz="1200">
                <a:solidFill>
                  <a:schemeClr val="lt1"/>
                </a:solidFill>
                <a:latin typeface="Roboto"/>
                <a:ea typeface="Roboto"/>
                <a:cs typeface="Roboto"/>
                <a:sym typeface="Roboto"/>
              </a:rPr>
              <a:t>Identify the different regions of the brain </a:t>
            </a:r>
            <a:br>
              <a:rPr lang="en-GB" sz="1200">
                <a:solidFill>
                  <a:schemeClr val="lt1"/>
                </a:solidFill>
                <a:latin typeface="Roboto"/>
                <a:ea typeface="Roboto"/>
                <a:cs typeface="Roboto"/>
                <a:sym typeface="Roboto"/>
              </a:rPr>
            </a:br>
            <a:r>
              <a:rPr lang="en-GB" sz="1200">
                <a:solidFill>
                  <a:schemeClr val="lt1"/>
                </a:solidFill>
                <a:latin typeface="Roboto"/>
                <a:ea typeface="Roboto"/>
                <a:cs typeface="Roboto"/>
                <a:sym typeface="Roboto"/>
              </a:rPr>
              <a:t>which are activated when either adults </a:t>
            </a:r>
            <a:br>
              <a:rPr lang="en-GB" sz="1200">
                <a:solidFill>
                  <a:schemeClr val="lt1"/>
                </a:solidFill>
                <a:latin typeface="Roboto"/>
                <a:ea typeface="Roboto"/>
                <a:cs typeface="Roboto"/>
                <a:sym typeface="Roboto"/>
              </a:rPr>
            </a:br>
            <a:r>
              <a:rPr lang="en-GB" sz="1200">
                <a:solidFill>
                  <a:schemeClr val="lt1"/>
                </a:solidFill>
                <a:latin typeface="Roboto"/>
                <a:ea typeface="Roboto"/>
                <a:cs typeface="Roboto"/>
                <a:sym typeface="Roboto"/>
              </a:rPr>
              <a:t>or teenagers are making decisions.</a:t>
            </a:r>
            <a:endParaRPr sz="1200">
              <a:solidFill>
                <a:schemeClr val="lt1"/>
              </a:solidFill>
              <a:latin typeface="Roboto"/>
              <a:ea typeface="Roboto"/>
              <a:cs typeface="Roboto"/>
              <a:sym typeface="Roboto"/>
            </a:endParaRPr>
          </a:p>
          <a:p>
            <a:pPr marL="194400" marR="0" lvl="0" indent="-184200" algn="l" rtl="0">
              <a:lnSpc>
                <a:spcPct val="115000"/>
              </a:lnSpc>
              <a:spcBef>
                <a:spcPts val="0"/>
              </a:spcBef>
              <a:spcAft>
                <a:spcPts val="0"/>
              </a:spcAft>
              <a:buClr>
                <a:schemeClr val="lt1"/>
              </a:buClr>
              <a:buSzPts val="1200"/>
              <a:buFont typeface="Roboto"/>
              <a:buChar char="●"/>
            </a:pPr>
            <a:r>
              <a:rPr lang="en-GB" sz="1200">
                <a:solidFill>
                  <a:schemeClr val="lt1"/>
                </a:solidFill>
                <a:latin typeface="Roboto"/>
                <a:ea typeface="Roboto"/>
                <a:cs typeface="Roboto"/>
                <a:sym typeface="Roboto"/>
              </a:rPr>
              <a:t>Describe how the decision-making ability </a:t>
            </a:r>
            <a:br>
              <a:rPr lang="en-GB" sz="1200">
                <a:solidFill>
                  <a:schemeClr val="lt1"/>
                </a:solidFill>
                <a:latin typeface="Roboto"/>
                <a:ea typeface="Roboto"/>
                <a:cs typeface="Roboto"/>
                <a:sym typeface="Roboto"/>
              </a:rPr>
            </a:br>
            <a:r>
              <a:rPr lang="en-GB" sz="1200">
                <a:solidFill>
                  <a:schemeClr val="lt1"/>
                </a:solidFill>
                <a:latin typeface="Roboto"/>
                <a:ea typeface="Roboto"/>
                <a:cs typeface="Roboto"/>
                <a:sym typeface="Roboto"/>
              </a:rPr>
              <a:t>of the brain changes between adolescence </a:t>
            </a:r>
            <a:br>
              <a:rPr lang="en-GB" sz="1200">
                <a:solidFill>
                  <a:schemeClr val="lt1"/>
                </a:solidFill>
                <a:latin typeface="Roboto"/>
                <a:ea typeface="Roboto"/>
                <a:cs typeface="Roboto"/>
                <a:sym typeface="Roboto"/>
              </a:rPr>
            </a:br>
            <a:r>
              <a:rPr lang="en-GB" sz="1200">
                <a:solidFill>
                  <a:schemeClr val="lt1"/>
                </a:solidFill>
                <a:latin typeface="Roboto"/>
                <a:ea typeface="Roboto"/>
                <a:cs typeface="Roboto"/>
                <a:sym typeface="Roboto"/>
              </a:rPr>
              <a:t>and adulthood.</a:t>
            </a:r>
            <a:endParaRPr sz="1200">
              <a:solidFill>
                <a:schemeClr val="lt1"/>
              </a:solidFill>
              <a:latin typeface="Roboto"/>
              <a:ea typeface="Roboto"/>
              <a:cs typeface="Roboto"/>
              <a:sym typeface="Roboto"/>
            </a:endParaRPr>
          </a:p>
          <a:p>
            <a:pPr marL="194400" marR="0" lvl="0" indent="-184200" algn="l" rtl="0">
              <a:lnSpc>
                <a:spcPct val="115000"/>
              </a:lnSpc>
              <a:spcBef>
                <a:spcPts val="0"/>
              </a:spcBef>
              <a:spcAft>
                <a:spcPts val="0"/>
              </a:spcAft>
              <a:buClr>
                <a:schemeClr val="lt1"/>
              </a:buClr>
              <a:buSzPts val="1200"/>
              <a:buFont typeface="Roboto"/>
              <a:buChar char="●"/>
            </a:pPr>
            <a:r>
              <a:rPr lang="en-GB" sz="1200">
                <a:solidFill>
                  <a:schemeClr val="lt1"/>
                </a:solidFill>
                <a:latin typeface="Roboto"/>
                <a:ea typeface="Roboto"/>
                <a:cs typeface="Roboto"/>
                <a:sym typeface="Roboto"/>
              </a:rPr>
              <a:t>Explain why teenagers need to practice decision-making skills in order to develop </a:t>
            </a:r>
            <a:br>
              <a:rPr lang="en-GB" sz="1200">
                <a:solidFill>
                  <a:schemeClr val="lt1"/>
                </a:solidFill>
                <a:latin typeface="Roboto"/>
                <a:ea typeface="Roboto"/>
                <a:cs typeface="Roboto"/>
                <a:sym typeface="Roboto"/>
              </a:rPr>
            </a:br>
            <a:r>
              <a:rPr lang="en-GB" sz="1200">
                <a:solidFill>
                  <a:schemeClr val="lt1"/>
                </a:solidFill>
                <a:latin typeface="Roboto"/>
                <a:ea typeface="Roboto"/>
                <a:cs typeface="Roboto"/>
                <a:sym typeface="Roboto"/>
              </a:rPr>
              <a:t>this key life skill.</a:t>
            </a:r>
            <a:endParaRPr sz="1200">
              <a:solidFill>
                <a:schemeClr val="lt1"/>
              </a:solidFill>
              <a:latin typeface="Roboto"/>
              <a:ea typeface="Roboto"/>
              <a:cs typeface="Roboto"/>
              <a:sym typeface="Roboto"/>
            </a:endParaRPr>
          </a:p>
          <a:p>
            <a:pPr marL="194400" marR="0" lvl="0" indent="-184200" algn="l" rtl="0">
              <a:lnSpc>
                <a:spcPct val="115000"/>
              </a:lnSpc>
              <a:spcBef>
                <a:spcPts val="0"/>
              </a:spcBef>
              <a:spcAft>
                <a:spcPts val="0"/>
              </a:spcAft>
              <a:buClr>
                <a:schemeClr val="lt1"/>
              </a:buClr>
              <a:buSzPts val="1200"/>
              <a:buFont typeface="Roboto"/>
              <a:buChar char="●"/>
            </a:pPr>
            <a:r>
              <a:rPr lang="en-GB" sz="1200">
                <a:solidFill>
                  <a:schemeClr val="lt1"/>
                </a:solidFill>
                <a:latin typeface="Roboto"/>
                <a:ea typeface="Roboto"/>
                <a:cs typeface="Roboto"/>
                <a:sym typeface="Roboto"/>
              </a:rPr>
              <a:t>Explore how to work through a process of coming to a good decision.</a:t>
            </a:r>
            <a:endParaRPr sz="1200">
              <a:solidFill>
                <a:schemeClr val="lt1"/>
              </a:solidFill>
              <a:latin typeface="Roboto"/>
              <a:ea typeface="Roboto"/>
              <a:cs typeface="Roboto"/>
              <a:sym typeface="Roboto"/>
            </a:endParaRPr>
          </a:p>
        </p:txBody>
      </p:sp>
      <p:sp>
        <p:nvSpPr>
          <p:cNvPr id="67" name="Google Shape;67;p16"/>
          <p:cNvSpPr txBox="1"/>
          <p:nvPr/>
        </p:nvSpPr>
        <p:spPr>
          <a:xfrm>
            <a:off x="360000" y="135975"/>
            <a:ext cx="4124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a:solidFill>
                  <a:srgbClr val="E62F32"/>
                </a:solidFill>
                <a:latin typeface="Roboto"/>
                <a:ea typeface="Roboto"/>
                <a:cs typeface="Roboto"/>
                <a:sym typeface="Roboto"/>
              </a:rPr>
              <a:t>12. Brain Development</a:t>
            </a:r>
            <a:endParaRPr sz="1200" b="1">
              <a:solidFill>
                <a:srgbClr val="E62F32"/>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17"/>
          <p:cNvSpPr txBox="1"/>
          <p:nvPr/>
        </p:nvSpPr>
        <p:spPr>
          <a:xfrm>
            <a:off x="360000" y="648000"/>
            <a:ext cx="2921400" cy="221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500"/>
              </a:spcAft>
              <a:buClr>
                <a:schemeClr val="dk1"/>
              </a:buClr>
              <a:buSzPts val="3500"/>
              <a:buFont typeface="Arial"/>
              <a:buNone/>
            </a:pPr>
            <a:r>
              <a:rPr lang="en-GB" sz="2000" dirty="0">
                <a:solidFill>
                  <a:srgbClr val="E62F32"/>
                </a:solidFill>
                <a:latin typeface="Roboto Light"/>
                <a:ea typeface="Roboto Light"/>
                <a:cs typeface="Roboto Light"/>
                <a:sym typeface="Roboto Light"/>
              </a:rPr>
              <a:t>Life skill focus </a:t>
            </a:r>
            <a:endParaRPr sz="2000" dirty="0">
              <a:solidFill>
                <a:srgbClr val="E62F32"/>
              </a:solidFill>
              <a:latin typeface="Roboto Light"/>
              <a:ea typeface="Roboto Light"/>
              <a:cs typeface="Roboto Light"/>
              <a:sym typeface="Roboto Light"/>
            </a:endParaRPr>
          </a:p>
          <a:p>
            <a:pPr marL="0" lvl="0" indent="0" algn="l" rtl="0">
              <a:lnSpc>
                <a:spcPct val="115000"/>
              </a:lnSpc>
              <a:spcAft>
                <a:spcPts val="500"/>
              </a:spcAft>
              <a:buClr>
                <a:schemeClr val="dk1"/>
              </a:buClr>
              <a:buSzPts val="1100"/>
              <a:buFont typeface="Arial"/>
              <a:buNone/>
            </a:pPr>
            <a:r>
              <a:rPr lang="en-GB" sz="1200" b="1" dirty="0">
                <a:solidFill>
                  <a:schemeClr val="lt1"/>
                </a:solidFill>
                <a:latin typeface="Roboto"/>
                <a:ea typeface="Roboto"/>
                <a:cs typeface="Roboto"/>
                <a:sym typeface="Roboto"/>
              </a:rPr>
              <a:t>Prudence:</a:t>
            </a:r>
            <a:r>
              <a:rPr lang="en-GB" sz="1200" dirty="0">
                <a:solidFill>
                  <a:schemeClr val="lt1"/>
                </a:solidFill>
                <a:latin typeface="Roboto"/>
                <a:ea typeface="Roboto"/>
                <a:cs typeface="Roboto"/>
                <a:sym typeface="Roboto"/>
              </a:rPr>
              <a:t>  Knowing the right thing to do and to follow through on that decision. </a:t>
            </a:r>
            <a:endParaRPr sz="1200" dirty="0">
              <a:solidFill>
                <a:schemeClr val="lt1"/>
              </a:solidFill>
              <a:latin typeface="Roboto"/>
              <a:ea typeface="Roboto"/>
              <a:cs typeface="Roboto"/>
              <a:sym typeface="Roboto"/>
            </a:endParaRPr>
          </a:p>
          <a:p>
            <a:pPr marL="0" lvl="0" indent="0" algn="l" rtl="0">
              <a:lnSpc>
                <a:spcPct val="115000"/>
              </a:lnSpc>
              <a:spcAft>
                <a:spcPts val="500"/>
              </a:spcAft>
              <a:buClr>
                <a:schemeClr val="dk1"/>
              </a:buClr>
              <a:buSzPts val="1100"/>
              <a:buFont typeface="Arial"/>
              <a:buNone/>
            </a:pPr>
            <a:r>
              <a:rPr lang="en-GB" sz="1200" dirty="0">
                <a:solidFill>
                  <a:schemeClr val="lt1"/>
                </a:solidFill>
                <a:latin typeface="Roboto"/>
                <a:ea typeface="Roboto"/>
                <a:cs typeface="Roboto"/>
                <a:sym typeface="Roboto"/>
              </a:rPr>
              <a:t>Recognise that sometimes our emotions and hormones are driving </a:t>
            </a:r>
            <a:br>
              <a:rPr lang="en-GB" sz="1200" dirty="0">
                <a:solidFill>
                  <a:schemeClr val="lt1"/>
                </a:solidFill>
                <a:latin typeface="Roboto"/>
                <a:ea typeface="Roboto"/>
                <a:cs typeface="Roboto"/>
                <a:sym typeface="Roboto"/>
              </a:rPr>
            </a:br>
            <a:r>
              <a:rPr lang="en-GB" sz="1200" dirty="0">
                <a:solidFill>
                  <a:schemeClr val="lt1"/>
                </a:solidFill>
                <a:latin typeface="Roboto"/>
                <a:ea typeface="Roboto"/>
                <a:cs typeface="Roboto"/>
                <a:sym typeface="Roboto"/>
              </a:rPr>
              <a:t>our thought processes and learn to </a:t>
            </a:r>
            <a:br>
              <a:rPr lang="en-GB" sz="1200" dirty="0">
                <a:solidFill>
                  <a:schemeClr val="lt1"/>
                </a:solidFill>
                <a:latin typeface="Roboto"/>
                <a:ea typeface="Roboto"/>
                <a:cs typeface="Roboto"/>
                <a:sym typeface="Roboto"/>
              </a:rPr>
            </a:br>
            <a:r>
              <a:rPr lang="en-GB" sz="1200" dirty="0">
                <a:solidFill>
                  <a:schemeClr val="lt1"/>
                </a:solidFill>
                <a:latin typeface="Roboto"/>
                <a:ea typeface="Roboto"/>
                <a:cs typeface="Roboto"/>
                <a:sym typeface="Roboto"/>
              </a:rPr>
              <a:t>take control, rather than being </a:t>
            </a:r>
            <a:br>
              <a:rPr lang="en-GB" sz="1200" dirty="0">
                <a:solidFill>
                  <a:schemeClr val="lt1"/>
                </a:solidFill>
                <a:latin typeface="Roboto"/>
                <a:ea typeface="Roboto"/>
                <a:cs typeface="Roboto"/>
                <a:sym typeface="Roboto"/>
              </a:rPr>
            </a:br>
            <a:r>
              <a:rPr lang="en-GB" sz="1200" dirty="0">
                <a:solidFill>
                  <a:schemeClr val="lt1"/>
                </a:solidFill>
                <a:latin typeface="Roboto"/>
                <a:ea typeface="Roboto"/>
                <a:cs typeface="Roboto"/>
                <a:sym typeface="Roboto"/>
              </a:rPr>
              <a:t>controlled by them. </a:t>
            </a:r>
            <a:endParaRPr sz="1200" dirty="0">
              <a:solidFill>
                <a:schemeClr val="lt1"/>
              </a:solidFill>
              <a:latin typeface="Roboto"/>
              <a:ea typeface="Roboto"/>
              <a:cs typeface="Roboto"/>
              <a:sym typeface="Roboto"/>
            </a:endParaRPr>
          </a:p>
        </p:txBody>
      </p:sp>
      <p:sp>
        <p:nvSpPr>
          <p:cNvPr id="73" name="Google Shape;73;p17"/>
          <p:cNvSpPr txBox="1"/>
          <p:nvPr/>
        </p:nvSpPr>
        <p:spPr>
          <a:xfrm>
            <a:off x="360000" y="135975"/>
            <a:ext cx="4124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a:solidFill>
                  <a:srgbClr val="E62F32"/>
                </a:solidFill>
                <a:latin typeface="Roboto"/>
                <a:ea typeface="Roboto"/>
                <a:cs typeface="Roboto"/>
                <a:sym typeface="Roboto"/>
              </a:rPr>
              <a:t>12. Brain Development</a:t>
            </a:r>
            <a:endParaRPr sz="1200" b="1">
              <a:solidFill>
                <a:srgbClr val="E62F32"/>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18"/>
          <p:cNvPicPr preferRelativeResize="0"/>
          <p:nvPr/>
        </p:nvPicPr>
        <p:blipFill rotWithShape="1">
          <a:blip r:embed="rId3">
            <a:alphaModFix/>
          </a:blip>
          <a:srcRect l="3884" r="8626"/>
          <a:stretch/>
        </p:blipFill>
        <p:spPr>
          <a:xfrm>
            <a:off x="3645248" y="0"/>
            <a:ext cx="5498752" cy="5143502"/>
          </a:xfrm>
          <a:prstGeom prst="rect">
            <a:avLst/>
          </a:prstGeom>
          <a:noFill/>
          <a:ln>
            <a:noFill/>
          </a:ln>
        </p:spPr>
      </p:pic>
      <p:pic>
        <p:nvPicPr>
          <p:cNvPr id="79" name="Google Shape;79;p18"/>
          <p:cNvPicPr preferRelativeResize="0"/>
          <p:nvPr/>
        </p:nvPicPr>
        <p:blipFill rotWithShape="1">
          <a:blip r:embed="rId4">
            <a:alphaModFix/>
          </a:blip>
          <a:srcRect l="14950" t="1195" r="-14950"/>
          <a:stretch/>
        </p:blipFill>
        <p:spPr>
          <a:xfrm>
            <a:off x="0" y="0"/>
            <a:ext cx="9251301" cy="5143501"/>
          </a:xfrm>
          <a:prstGeom prst="rect">
            <a:avLst/>
          </a:prstGeom>
          <a:noFill/>
          <a:ln>
            <a:noFill/>
          </a:ln>
        </p:spPr>
      </p:pic>
      <p:sp>
        <p:nvSpPr>
          <p:cNvPr id="80" name="Google Shape;80;p18"/>
          <p:cNvSpPr txBox="1"/>
          <p:nvPr/>
        </p:nvSpPr>
        <p:spPr>
          <a:xfrm>
            <a:off x="360000" y="135975"/>
            <a:ext cx="4124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a:solidFill>
                  <a:srgbClr val="E62F32"/>
                </a:solidFill>
                <a:latin typeface="Roboto"/>
                <a:ea typeface="Roboto"/>
                <a:cs typeface="Roboto"/>
                <a:sym typeface="Roboto"/>
              </a:rPr>
              <a:t> 1.3.3. Brain Development 	</a:t>
            </a:r>
            <a:endParaRPr sz="1200" b="1">
              <a:solidFill>
                <a:srgbClr val="E62F32"/>
              </a:solidFill>
              <a:latin typeface="Roboto"/>
              <a:ea typeface="Roboto"/>
              <a:cs typeface="Roboto"/>
              <a:sym typeface="Roboto"/>
            </a:endParaRPr>
          </a:p>
        </p:txBody>
      </p:sp>
      <p:sp>
        <p:nvSpPr>
          <p:cNvPr id="81" name="Google Shape;81;p18"/>
          <p:cNvSpPr txBox="1"/>
          <p:nvPr/>
        </p:nvSpPr>
        <p:spPr>
          <a:xfrm>
            <a:off x="450000" y="2293374"/>
            <a:ext cx="3950100" cy="271302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Aft>
                <a:spcPts val="500"/>
              </a:spcAft>
              <a:buNone/>
            </a:pPr>
            <a:r>
              <a:rPr lang="en-GB" sz="1200" dirty="0">
                <a:solidFill>
                  <a:srgbClr val="2D2D72"/>
                </a:solidFill>
                <a:latin typeface="Roboto"/>
                <a:ea typeface="Roboto"/>
                <a:cs typeface="Roboto"/>
                <a:sym typeface="Roboto"/>
              </a:rPr>
              <a:t>The ability to make good decisions involves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our whole person. The virtue of prudence is the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life skill of knowing what the right thing to do is,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and being able to do it. This ‘common-sense’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virtue grows with effort and practice, and with the supernatural grace that we receive from God to help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us with our decision making in life. </a:t>
            </a:r>
            <a:endParaRPr sz="1200" dirty="0">
              <a:solidFill>
                <a:srgbClr val="2D2D72"/>
              </a:solidFill>
              <a:latin typeface="Roboto"/>
              <a:ea typeface="Roboto"/>
              <a:cs typeface="Roboto"/>
              <a:sym typeface="Roboto"/>
            </a:endParaRPr>
          </a:p>
          <a:p>
            <a:pPr marL="0" lvl="0" indent="0" algn="l" rtl="0">
              <a:lnSpc>
                <a:spcPct val="115000"/>
              </a:lnSpc>
              <a:spcAft>
                <a:spcPts val="500"/>
              </a:spcAft>
              <a:buNone/>
            </a:pPr>
            <a:r>
              <a:rPr lang="en-GB" sz="1200" dirty="0">
                <a:solidFill>
                  <a:srgbClr val="2D2D72"/>
                </a:solidFill>
                <a:latin typeface="Roboto"/>
                <a:ea typeface="Roboto"/>
                <a:cs typeface="Roboto"/>
                <a:sym typeface="Roboto"/>
              </a:rPr>
              <a:t>On a biological level we also grow in the ability to make good decisions as our brain matures and develops.</a:t>
            </a:r>
            <a:endParaRPr sz="1200" dirty="0">
              <a:solidFill>
                <a:srgbClr val="2D2D72"/>
              </a:solidFill>
              <a:latin typeface="Roboto"/>
              <a:ea typeface="Roboto"/>
              <a:cs typeface="Roboto"/>
              <a:sym typeface="Roboto"/>
            </a:endParaRPr>
          </a:p>
          <a:p>
            <a:pPr marL="0" lvl="0" indent="0" algn="l" rtl="0">
              <a:lnSpc>
                <a:spcPct val="115000"/>
              </a:lnSpc>
              <a:spcAft>
                <a:spcPts val="500"/>
              </a:spcAft>
              <a:buClr>
                <a:schemeClr val="dk1"/>
              </a:buClr>
              <a:buSzPts val="1100"/>
              <a:buFont typeface="Arial"/>
              <a:buNone/>
            </a:pPr>
            <a:r>
              <a:rPr lang="en-GB" sz="1200" dirty="0">
                <a:solidFill>
                  <a:srgbClr val="2D2D72"/>
                </a:solidFill>
                <a:latin typeface="Roboto"/>
                <a:ea typeface="Roboto"/>
                <a:cs typeface="Roboto"/>
                <a:sym typeface="Roboto"/>
              </a:rPr>
              <a:t>This unit will explore how brain development influences how we can grow in prudence. </a:t>
            </a:r>
            <a:endParaRPr sz="1200" dirty="0">
              <a:solidFill>
                <a:srgbClr val="2D2D72"/>
              </a:solidFill>
              <a:latin typeface="Roboto"/>
              <a:ea typeface="Roboto"/>
              <a:cs typeface="Roboto"/>
              <a:sym typeface="Roboto"/>
            </a:endParaRPr>
          </a:p>
        </p:txBody>
      </p:sp>
      <p:pic>
        <p:nvPicPr>
          <p:cNvPr id="82" name="Google Shape;82;p18"/>
          <p:cNvPicPr preferRelativeResize="0"/>
          <p:nvPr/>
        </p:nvPicPr>
        <p:blipFill>
          <a:blip r:embed="rId5">
            <a:alphaModFix/>
          </a:blip>
          <a:stretch>
            <a:fillRect/>
          </a:stretch>
        </p:blipFill>
        <p:spPr>
          <a:xfrm>
            <a:off x="526950" y="1359924"/>
            <a:ext cx="952500" cy="9334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pic>
        <p:nvPicPr>
          <p:cNvPr id="87" name="Google Shape;87;p19"/>
          <p:cNvPicPr preferRelativeResize="0"/>
          <p:nvPr/>
        </p:nvPicPr>
        <p:blipFill rotWithShape="1">
          <a:blip r:embed="rId3">
            <a:alphaModFix/>
          </a:blip>
          <a:srcRect l="-1876" r="1535"/>
          <a:stretch/>
        </p:blipFill>
        <p:spPr>
          <a:xfrm>
            <a:off x="0" y="0"/>
            <a:ext cx="9144003" cy="5143501"/>
          </a:xfrm>
          <a:prstGeom prst="rect">
            <a:avLst/>
          </a:prstGeom>
          <a:noFill/>
          <a:ln>
            <a:noFill/>
          </a:ln>
        </p:spPr>
      </p:pic>
      <p:pic>
        <p:nvPicPr>
          <p:cNvPr id="88" name="Google Shape;88;p19"/>
          <p:cNvPicPr preferRelativeResize="0"/>
          <p:nvPr/>
        </p:nvPicPr>
        <p:blipFill rotWithShape="1">
          <a:blip r:embed="rId4">
            <a:alphaModFix/>
          </a:blip>
          <a:srcRect l="58370" r="-58370"/>
          <a:stretch/>
        </p:blipFill>
        <p:spPr>
          <a:xfrm>
            <a:off x="4252" y="0"/>
            <a:ext cx="9139748" cy="5143501"/>
          </a:xfrm>
          <a:prstGeom prst="rect">
            <a:avLst/>
          </a:prstGeom>
          <a:noFill/>
          <a:ln>
            <a:noFill/>
          </a:ln>
          <a:effectLst>
            <a:outerShdw blurRad="57150" dist="19050" dir="5400000" algn="bl" rotWithShape="0">
              <a:srgbClr val="000000">
                <a:alpha val="50000"/>
              </a:srgbClr>
            </a:outerShdw>
          </a:effectLst>
        </p:spPr>
      </p:pic>
      <p:sp>
        <p:nvSpPr>
          <p:cNvPr id="89" name="Google Shape;89;p19"/>
          <p:cNvSpPr txBox="1"/>
          <p:nvPr/>
        </p:nvSpPr>
        <p:spPr>
          <a:xfrm>
            <a:off x="4695900" y="135975"/>
            <a:ext cx="41241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1200" b="1">
                <a:solidFill>
                  <a:srgbClr val="E62F32"/>
                </a:solidFill>
                <a:latin typeface="Roboto"/>
                <a:ea typeface="Roboto"/>
                <a:cs typeface="Roboto"/>
                <a:sym typeface="Roboto"/>
              </a:rPr>
              <a:t>12. Brain Development</a:t>
            </a:r>
            <a:endParaRPr sz="1200" b="1">
              <a:solidFill>
                <a:srgbClr val="E62F32"/>
              </a:solidFill>
              <a:latin typeface="Roboto"/>
              <a:ea typeface="Roboto"/>
              <a:cs typeface="Roboto"/>
              <a:sym typeface="Roboto"/>
            </a:endParaRPr>
          </a:p>
        </p:txBody>
      </p:sp>
      <p:sp>
        <p:nvSpPr>
          <p:cNvPr id="90" name="Google Shape;90;p19"/>
          <p:cNvSpPr txBox="1"/>
          <p:nvPr/>
        </p:nvSpPr>
        <p:spPr>
          <a:xfrm>
            <a:off x="5306786" y="641125"/>
            <a:ext cx="3467989" cy="4533518"/>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Aft>
                <a:spcPts val="500"/>
              </a:spcAft>
              <a:buNone/>
            </a:pPr>
            <a:r>
              <a:rPr lang="en-GB" sz="2000" dirty="0">
                <a:solidFill>
                  <a:srgbClr val="E62F32"/>
                </a:solidFill>
                <a:latin typeface="Roboto Light"/>
                <a:ea typeface="Roboto Light"/>
                <a:cs typeface="Roboto Light"/>
                <a:sym typeface="Roboto Light"/>
              </a:rPr>
              <a:t>Thinking about thinking</a:t>
            </a:r>
            <a:endParaRPr sz="1600" dirty="0">
              <a:solidFill>
                <a:srgbClr val="E62F32"/>
              </a:solidFill>
              <a:latin typeface="Roboto"/>
              <a:ea typeface="Roboto"/>
              <a:cs typeface="Roboto"/>
              <a:sym typeface="Roboto"/>
            </a:endParaRPr>
          </a:p>
          <a:p>
            <a:pPr marL="0" lvl="0" indent="0" algn="l" rtl="0">
              <a:lnSpc>
                <a:spcPct val="115000"/>
              </a:lnSpc>
              <a:spcAft>
                <a:spcPts val="500"/>
              </a:spcAft>
              <a:buClr>
                <a:schemeClr val="dk1"/>
              </a:buClr>
              <a:buSzPts val="1100"/>
              <a:buFont typeface="Arial"/>
              <a:buNone/>
            </a:pPr>
            <a:r>
              <a:rPr lang="en-GB" sz="1200" dirty="0">
                <a:solidFill>
                  <a:schemeClr val="lt1"/>
                </a:solidFill>
                <a:latin typeface="Roboto Medium"/>
                <a:ea typeface="Roboto Medium"/>
                <a:cs typeface="Roboto Medium"/>
                <a:sym typeface="Roboto Medium"/>
              </a:rPr>
              <a:t>In ancient Greece, the philosopher Plato thought the soul could be divided into three parts, ‘reason’, ‘spirit’, and ‘appetite’. Even without the benefits of modern science, he was able to see that the internal conflicts and confusion we all feel pointed to our minds being torn in different directions. </a:t>
            </a:r>
            <a:endParaRPr sz="1200" dirty="0">
              <a:solidFill>
                <a:schemeClr val="lt1"/>
              </a:solidFill>
              <a:latin typeface="Roboto Medium"/>
              <a:ea typeface="Roboto Medium"/>
              <a:cs typeface="Roboto Medium"/>
              <a:sym typeface="Roboto Medium"/>
            </a:endParaRPr>
          </a:p>
          <a:p>
            <a:pPr marL="0" lvl="0" indent="0" algn="l" rtl="0">
              <a:lnSpc>
                <a:spcPct val="115000"/>
              </a:lnSpc>
              <a:spcAft>
                <a:spcPts val="500"/>
              </a:spcAft>
              <a:buClr>
                <a:schemeClr val="dk1"/>
              </a:buClr>
              <a:buSzPts val="1100"/>
              <a:buFont typeface="Arial"/>
              <a:buNone/>
            </a:pPr>
            <a:r>
              <a:rPr lang="en-GB" sz="1200" dirty="0">
                <a:solidFill>
                  <a:schemeClr val="lt1"/>
                </a:solidFill>
                <a:latin typeface="Roboto Medium"/>
                <a:ea typeface="Roboto Medium"/>
                <a:cs typeface="Roboto Medium"/>
                <a:sym typeface="Roboto Medium"/>
              </a:rPr>
              <a:t>‘</a:t>
            </a:r>
            <a:r>
              <a:rPr lang="en-GB" sz="1200" i="1" dirty="0">
                <a:solidFill>
                  <a:schemeClr val="lt1"/>
                </a:solidFill>
                <a:latin typeface="Roboto Medium"/>
                <a:ea typeface="Roboto Medium"/>
                <a:cs typeface="Roboto Medium"/>
                <a:sym typeface="Roboto Medium"/>
              </a:rPr>
              <a:t>Reason’</a:t>
            </a:r>
            <a:r>
              <a:rPr lang="en-GB" sz="1200" dirty="0">
                <a:solidFill>
                  <a:schemeClr val="lt1"/>
                </a:solidFill>
                <a:latin typeface="Roboto Medium"/>
                <a:ea typeface="Roboto Medium"/>
                <a:cs typeface="Roboto Medium"/>
                <a:sym typeface="Roboto Medium"/>
              </a:rPr>
              <a:t>, for him, was the reflective part of the soul, the seat of wisdom, while ‘</a:t>
            </a:r>
            <a:r>
              <a:rPr lang="en-GB" sz="1200" i="1" dirty="0">
                <a:solidFill>
                  <a:schemeClr val="lt1"/>
                </a:solidFill>
                <a:latin typeface="Roboto Medium"/>
                <a:ea typeface="Roboto Medium"/>
                <a:cs typeface="Roboto Medium"/>
                <a:sym typeface="Roboto Medium"/>
              </a:rPr>
              <a:t>Appetite</a:t>
            </a:r>
            <a:r>
              <a:rPr lang="en-GB" sz="1200" dirty="0">
                <a:solidFill>
                  <a:schemeClr val="lt1"/>
                </a:solidFill>
                <a:latin typeface="Roboto Medium"/>
                <a:ea typeface="Roboto Medium"/>
                <a:cs typeface="Roboto Medium"/>
                <a:sym typeface="Roboto Medium"/>
              </a:rPr>
              <a:t>’ tended to draw us towards food, drink, sex, and other pleasures, and ‘</a:t>
            </a:r>
            <a:r>
              <a:rPr lang="en-GB" sz="1200" i="1" dirty="0">
                <a:solidFill>
                  <a:schemeClr val="lt1"/>
                </a:solidFill>
                <a:latin typeface="Roboto Medium"/>
                <a:ea typeface="Roboto Medium"/>
                <a:cs typeface="Roboto Medium"/>
                <a:sym typeface="Roboto Medium"/>
              </a:rPr>
              <a:t>Spirit</a:t>
            </a:r>
            <a:r>
              <a:rPr lang="en-GB" sz="1200" dirty="0">
                <a:solidFill>
                  <a:schemeClr val="lt1"/>
                </a:solidFill>
                <a:latin typeface="Roboto Medium"/>
                <a:ea typeface="Roboto Medium"/>
                <a:cs typeface="Roboto Medium"/>
                <a:sym typeface="Roboto Medium"/>
              </a:rPr>
              <a:t>’ is how he described enthusiasm and determination. </a:t>
            </a:r>
            <a:endParaRPr sz="1200" dirty="0">
              <a:solidFill>
                <a:schemeClr val="lt1"/>
              </a:solidFill>
              <a:latin typeface="Roboto Medium"/>
              <a:ea typeface="Roboto Medium"/>
              <a:cs typeface="Roboto Medium"/>
              <a:sym typeface="Roboto Medium"/>
            </a:endParaRPr>
          </a:p>
          <a:p>
            <a:pPr marL="0" lvl="0" indent="0" algn="l" rtl="0">
              <a:lnSpc>
                <a:spcPct val="115000"/>
              </a:lnSpc>
              <a:spcAft>
                <a:spcPts val="500"/>
              </a:spcAft>
              <a:buClr>
                <a:schemeClr val="dk1"/>
              </a:buClr>
              <a:buSzPts val="1100"/>
              <a:buFont typeface="Arial"/>
              <a:buNone/>
            </a:pPr>
            <a:r>
              <a:rPr lang="en-GB" sz="1200" dirty="0">
                <a:solidFill>
                  <a:schemeClr val="lt1"/>
                </a:solidFill>
                <a:latin typeface="Roboto Medium"/>
                <a:ea typeface="Roboto Medium"/>
                <a:cs typeface="Roboto Medium"/>
                <a:sym typeface="Roboto Medium"/>
              </a:rPr>
              <a:t>As he understood it, our mind was like a chariot, pulled by the horses of spirit and appetite, and with reason tasked with controlling them. </a:t>
            </a:r>
            <a:endParaRPr sz="1200" dirty="0">
              <a:solidFill>
                <a:schemeClr val="lt1"/>
              </a:solidFill>
              <a:latin typeface="Roboto Medium"/>
              <a:ea typeface="Roboto Medium"/>
              <a:cs typeface="Roboto Medium"/>
              <a:sym typeface="Roboto Medium"/>
            </a:endParaRPr>
          </a:p>
          <a:p>
            <a:pPr marL="0" lvl="0" indent="0" algn="l" rtl="0">
              <a:lnSpc>
                <a:spcPct val="115000"/>
              </a:lnSpc>
              <a:spcAft>
                <a:spcPts val="500"/>
              </a:spcAft>
              <a:buClr>
                <a:schemeClr val="dk1"/>
              </a:buClr>
              <a:buSzPts val="1100"/>
              <a:buFont typeface="Arial"/>
              <a:buNone/>
            </a:pPr>
            <a:endParaRPr sz="1200" dirty="0">
              <a:solidFill>
                <a:srgbClr val="2D2D72"/>
              </a:solidFill>
              <a:latin typeface="Roboto"/>
              <a:ea typeface="Roboto"/>
              <a:cs typeface="Roboto"/>
              <a:sym typeface="Roboto"/>
            </a:endParaRPr>
          </a:p>
          <a:p>
            <a:pPr marL="0" lvl="0" indent="0" algn="l" rtl="0">
              <a:lnSpc>
                <a:spcPct val="115000"/>
              </a:lnSpc>
              <a:spcAft>
                <a:spcPts val="500"/>
              </a:spcAft>
              <a:buNone/>
            </a:pPr>
            <a:endParaRPr sz="1200" dirty="0">
              <a:solidFill>
                <a:srgbClr val="2D2D72"/>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pic>
        <p:nvPicPr>
          <p:cNvPr id="95" name="Google Shape;95;p20"/>
          <p:cNvPicPr preferRelativeResize="0"/>
          <p:nvPr/>
        </p:nvPicPr>
        <p:blipFill rotWithShape="1">
          <a:blip r:embed="rId3">
            <a:alphaModFix/>
          </a:blip>
          <a:srcRect t="6076" r="6076"/>
          <a:stretch/>
        </p:blipFill>
        <p:spPr>
          <a:xfrm>
            <a:off x="0" y="0"/>
            <a:ext cx="9289114" cy="5143501"/>
          </a:xfrm>
          <a:prstGeom prst="rect">
            <a:avLst/>
          </a:prstGeom>
          <a:noFill/>
          <a:ln>
            <a:noFill/>
          </a:ln>
        </p:spPr>
      </p:pic>
      <p:pic>
        <p:nvPicPr>
          <p:cNvPr id="96" name="Google Shape;96;p20"/>
          <p:cNvPicPr preferRelativeResize="0"/>
          <p:nvPr/>
        </p:nvPicPr>
        <p:blipFill rotWithShape="1">
          <a:blip r:embed="rId4">
            <a:alphaModFix/>
          </a:blip>
          <a:srcRect l="19530" r="-19529"/>
          <a:stretch/>
        </p:blipFill>
        <p:spPr>
          <a:xfrm>
            <a:off x="4475" y="0"/>
            <a:ext cx="9139527" cy="5143501"/>
          </a:xfrm>
          <a:prstGeom prst="rect">
            <a:avLst/>
          </a:prstGeom>
          <a:noFill/>
          <a:ln>
            <a:noFill/>
          </a:ln>
          <a:effectLst>
            <a:outerShdw blurRad="57150" dist="19050" dir="5400000" algn="bl" rotWithShape="0">
              <a:srgbClr val="000000">
                <a:alpha val="50000"/>
              </a:srgbClr>
            </a:outerShdw>
          </a:effectLst>
        </p:spPr>
      </p:pic>
      <p:sp>
        <p:nvSpPr>
          <p:cNvPr id="97" name="Google Shape;97;p20"/>
          <p:cNvSpPr txBox="1"/>
          <p:nvPr/>
        </p:nvSpPr>
        <p:spPr>
          <a:xfrm>
            <a:off x="360000" y="135975"/>
            <a:ext cx="4124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1200" b="1">
                <a:solidFill>
                  <a:srgbClr val="E62F32"/>
                </a:solidFill>
                <a:latin typeface="Roboto"/>
                <a:ea typeface="Roboto"/>
                <a:cs typeface="Roboto"/>
                <a:sym typeface="Roboto"/>
              </a:rPr>
              <a:t>12. Brain Development</a:t>
            </a:r>
            <a:endParaRPr sz="1200" b="1">
              <a:solidFill>
                <a:srgbClr val="E62F32"/>
              </a:solidFill>
              <a:latin typeface="Roboto"/>
              <a:ea typeface="Roboto"/>
              <a:cs typeface="Roboto"/>
              <a:sym typeface="Roboto"/>
            </a:endParaRPr>
          </a:p>
        </p:txBody>
      </p:sp>
      <p:sp>
        <p:nvSpPr>
          <p:cNvPr id="98" name="Google Shape;98;p20"/>
          <p:cNvSpPr txBox="1"/>
          <p:nvPr/>
        </p:nvSpPr>
        <p:spPr>
          <a:xfrm>
            <a:off x="360000" y="2922397"/>
            <a:ext cx="3689486" cy="2068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000"/>
              </a:spcBef>
              <a:spcAft>
                <a:spcPts val="0"/>
              </a:spcAft>
              <a:buNone/>
            </a:pPr>
            <a:r>
              <a:rPr lang="en-GB" sz="1200" dirty="0">
                <a:solidFill>
                  <a:srgbClr val="2D2D72"/>
                </a:solidFill>
                <a:latin typeface="Roboto"/>
                <a:ea typeface="Roboto"/>
                <a:cs typeface="Roboto"/>
                <a:sym typeface="Roboto"/>
              </a:rPr>
              <a:t>Sigmund Freud, the Austrian father of psychoanalysis similarly divided the mind up three ways, with him calling the less conscious, desiring part of the brain the ‘Id’ and the conscious and more rational part the ‘Ego’– these correspond roughly to Plato’s ‘Appetite’ and ‘Reason’, while he believed that there was a third part, called the ‘Superego’, that operates like a moral conscience. </a:t>
            </a:r>
            <a:endParaRPr sz="1200" dirty="0">
              <a:solidFill>
                <a:srgbClr val="2D2D72"/>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pic>
        <p:nvPicPr>
          <p:cNvPr id="103" name="Google Shape;103;p21"/>
          <p:cNvPicPr preferRelativeResize="0"/>
          <p:nvPr/>
        </p:nvPicPr>
        <p:blipFill rotWithShape="1">
          <a:blip r:embed="rId3">
            <a:alphaModFix/>
          </a:blip>
          <a:srcRect l="31833"/>
          <a:stretch/>
        </p:blipFill>
        <p:spPr>
          <a:xfrm>
            <a:off x="-2" y="0"/>
            <a:ext cx="5260549" cy="5143501"/>
          </a:xfrm>
          <a:prstGeom prst="rect">
            <a:avLst/>
          </a:prstGeom>
          <a:noFill/>
          <a:ln>
            <a:noFill/>
          </a:ln>
        </p:spPr>
      </p:pic>
      <p:pic>
        <p:nvPicPr>
          <p:cNvPr id="104" name="Google Shape;104;p21"/>
          <p:cNvPicPr preferRelativeResize="0"/>
          <p:nvPr/>
        </p:nvPicPr>
        <p:blipFill rotWithShape="1">
          <a:blip r:embed="rId4">
            <a:alphaModFix/>
          </a:blip>
          <a:srcRect l="11669" r="-11749"/>
          <a:stretch/>
        </p:blipFill>
        <p:spPr>
          <a:xfrm rot="10800000">
            <a:off x="2" y="-1"/>
            <a:ext cx="9147898" cy="5143501"/>
          </a:xfrm>
          <a:prstGeom prst="rect">
            <a:avLst/>
          </a:prstGeom>
          <a:noFill/>
          <a:ln>
            <a:noFill/>
          </a:ln>
          <a:effectLst>
            <a:outerShdw blurRad="57150" dist="19050" dir="5400000" algn="bl" rotWithShape="0">
              <a:srgbClr val="000000">
                <a:alpha val="50000"/>
              </a:srgbClr>
            </a:outerShdw>
          </a:effectLst>
        </p:spPr>
      </p:pic>
      <p:sp>
        <p:nvSpPr>
          <p:cNvPr id="105" name="Google Shape;105;p21"/>
          <p:cNvSpPr txBox="1"/>
          <p:nvPr/>
        </p:nvSpPr>
        <p:spPr>
          <a:xfrm>
            <a:off x="4695825" y="135975"/>
            <a:ext cx="41241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1200" b="1">
                <a:solidFill>
                  <a:srgbClr val="E62F32"/>
                </a:solidFill>
                <a:latin typeface="Roboto"/>
                <a:ea typeface="Roboto"/>
                <a:cs typeface="Roboto"/>
                <a:sym typeface="Roboto"/>
              </a:rPr>
              <a:t>12. Brain Development</a:t>
            </a:r>
            <a:endParaRPr sz="1200" b="1">
              <a:solidFill>
                <a:srgbClr val="E62F32"/>
              </a:solidFill>
              <a:latin typeface="Roboto"/>
              <a:ea typeface="Roboto"/>
              <a:cs typeface="Roboto"/>
              <a:sym typeface="Roboto"/>
            </a:endParaRPr>
          </a:p>
        </p:txBody>
      </p:sp>
      <p:sp>
        <p:nvSpPr>
          <p:cNvPr id="106" name="Google Shape;106;p21"/>
          <p:cNvSpPr txBox="1"/>
          <p:nvPr/>
        </p:nvSpPr>
        <p:spPr>
          <a:xfrm>
            <a:off x="5075699" y="1509162"/>
            <a:ext cx="3823371" cy="349836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Aft>
                <a:spcPts val="500"/>
              </a:spcAft>
              <a:buClr>
                <a:schemeClr val="dk1"/>
              </a:buClr>
              <a:buSzPts val="1100"/>
              <a:buFont typeface="Arial"/>
              <a:buNone/>
            </a:pPr>
            <a:r>
              <a:rPr lang="en-GB" sz="1200" dirty="0">
                <a:solidFill>
                  <a:srgbClr val="2D2D72"/>
                </a:solidFill>
                <a:latin typeface="Roboto"/>
                <a:ea typeface="Roboto"/>
                <a:cs typeface="Roboto"/>
                <a:sym typeface="Roboto"/>
              </a:rPr>
              <a:t>In modern times, the psychologist Daniel Kahneman has shown that we can think in two different ways – one way is fast, instinctive, and emotional, while the other is slow, deliberative, and rational. </a:t>
            </a:r>
            <a:endParaRPr sz="1200" dirty="0">
              <a:solidFill>
                <a:srgbClr val="2D2D72"/>
              </a:solidFill>
              <a:latin typeface="Roboto"/>
              <a:ea typeface="Roboto"/>
              <a:cs typeface="Roboto"/>
              <a:sym typeface="Roboto"/>
            </a:endParaRPr>
          </a:p>
          <a:p>
            <a:pPr marL="0" lvl="0" indent="0" algn="l" rtl="0">
              <a:lnSpc>
                <a:spcPct val="115000"/>
              </a:lnSpc>
              <a:spcAft>
                <a:spcPts val="500"/>
              </a:spcAft>
              <a:buClr>
                <a:schemeClr val="dk1"/>
              </a:buClr>
              <a:buSzPts val="1100"/>
              <a:buFont typeface="Arial"/>
              <a:buNone/>
            </a:pPr>
            <a:r>
              <a:rPr lang="en-GB" sz="1200" dirty="0">
                <a:solidFill>
                  <a:srgbClr val="2D2D72"/>
                </a:solidFill>
                <a:latin typeface="Roboto"/>
                <a:ea typeface="Roboto"/>
                <a:cs typeface="Roboto"/>
                <a:sym typeface="Roboto"/>
              </a:rPr>
              <a:t>Another psychologist, Jonathan Haidt, thinks the best way to think of the brain is like an elephant with a rider. The elephant is our passions, our emotions, while the rider is our judgement and our reason. Very often the elephant controls what is happening, regardless of what the rider thinks, and sometimes the rider makes excuses for the elephant. The challenge is to help the rider control the elephant – and that job is easier if the elephant is well-trained, which is where developing the cardinal virtues comes in so they become habits that are empowering in life.</a:t>
            </a:r>
            <a:endParaRPr sz="1200" dirty="0">
              <a:solidFill>
                <a:srgbClr val="2D2D72"/>
              </a:solidFill>
              <a:latin typeface="Roboto"/>
              <a:ea typeface="Roboto"/>
              <a:cs typeface="Roboto"/>
              <a:sym typeface="Roboto"/>
            </a:endParaRPr>
          </a:p>
        </p:txBody>
      </p:sp>
      <p:pic>
        <p:nvPicPr>
          <p:cNvPr id="107" name="Google Shape;107;p21"/>
          <p:cNvPicPr preferRelativeResize="0"/>
          <p:nvPr/>
        </p:nvPicPr>
        <p:blipFill>
          <a:blip r:embed="rId5">
            <a:alphaModFix/>
          </a:blip>
          <a:stretch>
            <a:fillRect/>
          </a:stretch>
        </p:blipFill>
        <p:spPr>
          <a:xfrm>
            <a:off x="3161200" y="1887875"/>
            <a:ext cx="952500" cy="933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pic>
        <p:nvPicPr>
          <p:cNvPr id="112" name="Google Shape;112;p22"/>
          <p:cNvPicPr preferRelativeResize="0"/>
          <p:nvPr/>
        </p:nvPicPr>
        <p:blipFill rotWithShape="1">
          <a:blip r:embed="rId3">
            <a:alphaModFix/>
          </a:blip>
          <a:srcRect t="8195" r="11410" b="36353"/>
          <a:stretch/>
        </p:blipFill>
        <p:spPr>
          <a:xfrm>
            <a:off x="4385100" y="0"/>
            <a:ext cx="5476950" cy="5143501"/>
          </a:xfrm>
          <a:prstGeom prst="rect">
            <a:avLst/>
          </a:prstGeom>
          <a:noFill/>
          <a:ln>
            <a:noFill/>
          </a:ln>
        </p:spPr>
      </p:pic>
      <p:pic>
        <p:nvPicPr>
          <p:cNvPr id="113" name="Google Shape;113;p22"/>
          <p:cNvPicPr preferRelativeResize="0"/>
          <p:nvPr/>
        </p:nvPicPr>
        <p:blipFill rotWithShape="1">
          <a:blip r:embed="rId4">
            <a:alphaModFix/>
          </a:blip>
          <a:srcRect l="14428" r="-15041"/>
          <a:stretch/>
        </p:blipFill>
        <p:spPr>
          <a:xfrm rot="10800000" flipH="1">
            <a:off x="-26375" y="0"/>
            <a:ext cx="9196749" cy="5143501"/>
          </a:xfrm>
          <a:prstGeom prst="rect">
            <a:avLst/>
          </a:prstGeom>
          <a:noFill/>
          <a:ln>
            <a:noFill/>
          </a:ln>
          <a:effectLst>
            <a:outerShdw blurRad="57150" dist="19050" dir="5400000" algn="bl" rotWithShape="0">
              <a:srgbClr val="000000">
                <a:alpha val="50000"/>
              </a:srgbClr>
            </a:outerShdw>
          </a:effectLst>
        </p:spPr>
      </p:pic>
      <p:sp>
        <p:nvSpPr>
          <p:cNvPr id="114" name="Google Shape;114;p22"/>
          <p:cNvSpPr txBox="1"/>
          <p:nvPr/>
        </p:nvSpPr>
        <p:spPr>
          <a:xfrm>
            <a:off x="360000" y="135975"/>
            <a:ext cx="4124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a:solidFill>
                  <a:srgbClr val="E62F32"/>
                </a:solidFill>
                <a:latin typeface="Roboto"/>
                <a:ea typeface="Roboto"/>
                <a:cs typeface="Roboto"/>
                <a:sym typeface="Roboto"/>
              </a:rPr>
              <a:t>12. Brain Development</a:t>
            </a:r>
            <a:endParaRPr sz="1200" b="1">
              <a:solidFill>
                <a:srgbClr val="E62F32"/>
              </a:solidFill>
              <a:latin typeface="Roboto"/>
              <a:ea typeface="Roboto"/>
              <a:cs typeface="Roboto"/>
              <a:sym typeface="Roboto"/>
            </a:endParaRPr>
          </a:p>
        </p:txBody>
      </p:sp>
      <p:sp>
        <p:nvSpPr>
          <p:cNvPr id="115" name="Google Shape;115;p22"/>
          <p:cNvSpPr txBox="1"/>
          <p:nvPr/>
        </p:nvSpPr>
        <p:spPr>
          <a:xfrm>
            <a:off x="360000" y="641125"/>
            <a:ext cx="4025100" cy="240986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Aft>
                <a:spcPts val="500"/>
              </a:spcAft>
              <a:buNone/>
            </a:pPr>
            <a:r>
              <a:rPr lang="en-GB" sz="2000" dirty="0">
                <a:solidFill>
                  <a:srgbClr val="E62F32"/>
                </a:solidFill>
                <a:latin typeface="Roboto Light"/>
                <a:ea typeface="Roboto Light"/>
                <a:cs typeface="Roboto Light"/>
                <a:sym typeface="Roboto Light"/>
              </a:rPr>
              <a:t>Written work</a:t>
            </a:r>
            <a:endParaRPr sz="2000" dirty="0">
              <a:solidFill>
                <a:srgbClr val="E62F32"/>
              </a:solidFill>
              <a:latin typeface="Roboto Light"/>
              <a:ea typeface="Roboto Light"/>
              <a:cs typeface="Roboto Light"/>
              <a:sym typeface="Roboto Light"/>
            </a:endParaRPr>
          </a:p>
          <a:p>
            <a:pPr marL="0" lvl="0" indent="0" algn="l" rtl="0">
              <a:lnSpc>
                <a:spcPct val="115000"/>
              </a:lnSpc>
              <a:spcAft>
                <a:spcPts val="500"/>
              </a:spcAft>
              <a:buClr>
                <a:schemeClr val="dk1"/>
              </a:buClr>
              <a:buSzPts val="1100"/>
              <a:buFont typeface="Arial"/>
              <a:buNone/>
            </a:pPr>
            <a:r>
              <a:rPr lang="en-GB" sz="1200" dirty="0">
                <a:solidFill>
                  <a:srgbClr val="2D2D72"/>
                </a:solidFill>
                <a:latin typeface="Roboto"/>
                <a:ea typeface="Roboto"/>
                <a:cs typeface="Roboto"/>
                <a:sym typeface="Roboto"/>
              </a:rPr>
              <a:t>What strategies can you plan to help you to make good decisions in the most important areas? </a:t>
            </a:r>
            <a:endParaRPr sz="1200" dirty="0">
              <a:solidFill>
                <a:srgbClr val="2D2D72"/>
              </a:solidFill>
              <a:latin typeface="Roboto"/>
              <a:ea typeface="Roboto"/>
              <a:cs typeface="Roboto"/>
              <a:sym typeface="Roboto"/>
            </a:endParaRPr>
          </a:p>
          <a:p>
            <a:pPr marL="0" lvl="0" indent="0" algn="l" rtl="0">
              <a:lnSpc>
                <a:spcPct val="115000"/>
              </a:lnSpc>
              <a:spcAft>
                <a:spcPts val="500"/>
              </a:spcAft>
              <a:buClr>
                <a:schemeClr val="dk1"/>
              </a:buClr>
              <a:buSzPts val="1100"/>
              <a:buFont typeface="Arial"/>
              <a:buNone/>
            </a:pPr>
            <a:r>
              <a:rPr lang="en-GB" sz="1200" dirty="0">
                <a:solidFill>
                  <a:srgbClr val="2D2D72"/>
                </a:solidFill>
                <a:latin typeface="Roboto"/>
                <a:ea typeface="Roboto"/>
                <a:cs typeface="Roboto"/>
                <a:sym typeface="Roboto"/>
              </a:rPr>
              <a:t>Maybe there is a trusted adult you could consult with? </a:t>
            </a:r>
            <a:endParaRPr sz="1200" dirty="0">
              <a:solidFill>
                <a:srgbClr val="2D2D72"/>
              </a:solidFill>
              <a:latin typeface="Roboto"/>
              <a:ea typeface="Roboto"/>
              <a:cs typeface="Roboto"/>
              <a:sym typeface="Roboto"/>
            </a:endParaRPr>
          </a:p>
          <a:p>
            <a:pPr marL="0" lvl="0" indent="0" algn="l" rtl="0">
              <a:lnSpc>
                <a:spcPct val="115000"/>
              </a:lnSpc>
              <a:spcAft>
                <a:spcPts val="500"/>
              </a:spcAft>
              <a:buClr>
                <a:schemeClr val="dk1"/>
              </a:buClr>
              <a:buSzPts val="1100"/>
              <a:buFont typeface="Arial"/>
              <a:buNone/>
            </a:pPr>
            <a:r>
              <a:rPr lang="en-GB" sz="1200" dirty="0">
                <a:solidFill>
                  <a:srgbClr val="2D2D72"/>
                </a:solidFill>
                <a:latin typeface="Roboto"/>
                <a:ea typeface="Roboto"/>
                <a:cs typeface="Roboto"/>
                <a:sym typeface="Roboto"/>
              </a:rPr>
              <a:t>Perhaps you could pray, and ask God for the wisdom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that you need to make a good decision?</a:t>
            </a:r>
            <a:endParaRPr sz="1200" dirty="0">
              <a:solidFill>
                <a:srgbClr val="2D2D72"/>
              </a:solidFill>
              <a:latin typeface="Roboto"/>
              <a:ea typeface="Roboto"/>
              <a:cs typeface="Roboto"/>
              <a:sym typeface="Roboto"/>
            </a:endParaRPr>
          </a:p>
          <a:p>
            <a:pPr marL="0" lvl="0" indent="0" algn="l" rtl="0">
              <a:lnSpc>
                <a:spcPct val="115000"/>
              </a:lnSpc>
              <a:spcAft>
                <a:spcPts val="500"/>
              </a:spcAft>
              <a:buClr>
                <a:schemeClr val="dk1"/>
              </a:buClr>
              <a:buSzPts val="1100"/>
              <a:buFont typeface="Arial"/>
              <a:buNone/>
            </a:pPr>
            <a:endParaRPr sz="1200" dirty="0">
              <a:solidFill>
                <a:srgbClr val="2D2D72"/>
              </a:solidFill>
              <a:latin typeface="Roboto"/>
              <a:ea typeface="Roboto"/>
              <a:cs typeface="Roboto"/>
              <a:sym typeface="Roboto"/>
            </a:endParaRPr>
          </a:p>
          <a:p>
            <a:pPr marL="0" lvl="0" indent="0" algn="l" rtl="0">
              <a:lnSpc>
                <a:spcPct val="115000"/>
              </a:lnSpc>
              <a:spcAft>
                <a:spcPts val="500"/>
              </a:spcAft>
              <a:buNone/>
            </a:pPr>
            <a:endParaRPr sz="1200" dirty="0">
              <a:solidFill>
                <a:srgbClr val="2D2D72"/>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pic>
        <p:nvPicPr>
          <p:cNvPr id="120" name="Google Shape;120;p23"/>
          <p:cNvPicPr preferRelativeResize="0"/>
          <p:nvPr/>
        </p:nvPicPr>
        <p:blipFill rotWithShape="1">
          <a:blip r:embed="rId3">
            <a:alphaModFix/>
          </a:blip>
          <a:srcRect l="30473"/>
          <a:stretch/>
        </p:blipFill>
        <p:spPr>
          <a:xfrm>
            <a:off x="0" y="0"/>
            <a:ext cx="5365699" cy="5143501"/>
          </a:xfrm>
          <a:prstGeom prst="rect">
            <a:avLst/>
          </a:prstGeom>
          <a:noFill/>
          <a:ln>
            <a:noFill/>
          </a:ln>
        </p:spPr>
      </p:pic>
      <p:pic>
        <p:nvPicPr>
          <p:cNvPr id="121" name="Google Shape;121;p23"/>
          <p:cNvPicPr preferRelativeResize="0"/>
          <p:nvPr/>
        </p:nvPicPr>
        <p:blipFill rotWithShape="1">
          <a:blip r:embed="rId4">
            <a:alphaModFix/>
          </a:blip>
          <a:srcRect l="4871" r="-4911"/>
          <a:stretch/>
        </p:blipFill>
        <p:spPr>
          <a:xfrm flipH="1">
            <a:off x="0" y="-1"/>
            <a:ext cx="9143998" cy="5143501"/>
          </a:xfrm>
          <a:prstGeom prst="rect">
            <a:avLst/>
          </a:prstGeom>
          <a:noFill/>
          <a:ln>
            <a:noFill/>
          </a:ln>
          <a:effectLst>
            <a:outerShdw blurRad="57150" dist="19050" dir="5400000" algn="bl" rotWithShape="0">
              <a:srgbClr val="000000">
                <a:alpha val="50000"/>
              </a:srgbClr>
            </a:outerShdw>
          </a:effectLst>
        </p:spPr>
      </p:pic>
      <p:sp>
        <p:nvSpPr>
          <p:cNvPr id="122" name="Google Shape;122;p23"/>
          <p:cNvSpPr txBox="1"/>
          <p:nvPr/>
        </p:nvSpPr>
        <p:spPr>
          <a:xfrm>
            <a:off x="4360800" y="135975"/>
            <a:ext cx="44592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1200" b="1">
                <a:solidFill>
                  <a:srgbClr val="E62F32"/>
                </a:solidFill>
                <a:latin typeface="Roboto"/>
                <a:ea typeface="Roboto"/>
                <a:cs typeface="Roboto"/>
                <a:sym typeface="Roboto"/>
              </a:rPr>
              <a:t>12. Brain Development</a:t>
            </a:r>
            <a:endParaRPr sz="1200" b="1">
              <a:solidFill>
                <a:srgbClr val="E62F32"/>
              </a:solidFill>
              <a:latin typeface="Roboto"/>
              <a:ea typeface="Roboto"/>
              <a:cs typeface="Roboto"/>
              <a:sym typeface="Roboto"/>
            </a:endParaRPr>
          </a:p>
        </p:txBody>
      </p:sp>
      <p:sp>
        <p:nvSpPr>
          <p:cNvPr id="123" name="Google Shape;123;p23"/>
          <p:cNvSpPr txBox="1"/>
          <p:nvPr/>
        </p:nvSpPr>
        <p:spPr>
          <a:xfrm>
            <a:off x="4450950" y="648000"/>
            <a:ext cx="4278900" cy="466175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Aft>
                <a:spcPts val="500"/>
              </a:spcAft>
              <a:buNone/>
            </a:pPr>
            <a:r>
              <a:rPr lang="en-GB" sz="2000" dirty="0">
                <a:solidFill>
                  <a:srgbClr val="E62F32"/>
                </a:solidFill>
                <a:latin typeface="Roboto Light"/>
                <a:ea typeface="Roboto Light"/>
                <a:cs typeface="Roboto Light"/>
                <a:sym typeface="Roboto Light"/>
              </a:rPr>
              <a:t>Be aware, be responsible</a:t>
            </a:r>
            <a:endParaRPr sz="2000" dirty="0">
              <a:solidFill>
                <a:srgbClr val="E62F32"/>
              </a:solidFill>
              <a:latin typeface="Roboto Light"/>
              <a:ea typeface="Roboto Light"/>
              <a:cs typeface="Roboto Light"/>
              <a:sym typeface="Roboto Light"/>
            </a:endParaRPr>
          </a:p>
          <a:p>
            <a:pPr marL="0" lvl="0" indent="0" algn="l" rtl="0">
              <a:lnSpc>
                <a:spcPct val="115000"/>
              </a:lnSpc>
              <a:spcAft>
                <a:spcPts val="500"/>
              </a:spcAft>
              <a:buNone/>
            </a:pPr>
            <a:r>
              <a:rPr lang="en-GB" sz="1200" dirty="0">
                <a:solidFill>
                  <a:srgbClr val="2D2D72"/>
                </a:solidFill>
                <a:latin typeface="Roboto"/>
                <a:ea typeface="Roboto"/>
                <a:cs typeface="Roboto"/>
                <a:sym typeface="Roboto"/>
              </a:rPr>
              <a:t>These are some of the decisions many young people face during adolescence. Which do you think are the most important decisions? </a:t>
            </a:r>
            <a:endParaRPr sz="1200" dirty="0">
              <a:solidFill>
                <a:srgbClr val="2D2D72"/>
              </a:solidFill>
              <a:latin typeface="Roboto"/>
              <a:ea typeface="Roboto"/>
              <a:cs typeface="Roboto"/>
              <a:sym typeface="Roboto"/>
            </a:endParaRPr>
          </a:p>
          <a:p>
            <a:pPr marL="0" lvl="0" indent="0" algn="l" rtl="0">
              <a:lnSpc>
                <a:spcPct val="115000"/>
              </a:lnSpc>
              <a:spcAft>
                <a:spcPts val="500"/>
              </a:spcAft>
              <a:buNone/>
            </a:pPr>
            <a:r>
              <a:rPr lang="en-GB" sz="1200" dirty="0">
                <a:solidFill>
                  <a:srgbClr val="2D2D72"/>
                </a:solidFill>
                <a:latin typeface="Roboto"/>
                <a:ea typeface="Roboto"/>
                <a:cs typeface="Roboto"/>
                <a:sym typeface="Roboto"/>
              </a:rPr>
              <a:t>What will you choose?</a:t>
            </a:r>
            <a:endParaRPr sz="1200" dirty="0">
              <a:solidFill>
                <a:srgbClr val="2D2D72"/>
              </a:solidFill>
              <a:latin typeface="Roboto"/>
              <a:ea typeface="Roboto"/>
              <a:cs typeface="Roboto"/>
              <a:sym typeface="Roboto"/>
            </a:endParaRPr>
          </a:p>
          <a:p>
            <a:pPr marL="179999" lvl="0" indent="-184199" algn="l" rtl="0">
              <a:lnSpc>
                <a:spcPct val="115000"/>
              </a:lnSpc>
              <a:spcBef>
                <a:spcPts val="0"/>
              </a:spcBef>
              <a:buClr>
                <a:srgbClr val="2D2D72"/>
              </a:buClr>
              <a:buSzPts val="1200"/>
              <a:buFont typeface="Roboto"/>
              <a:buChar char="●"/>
            </a:pPr>
            <a:r>
              <a:rPr lang="en-GB" sz="1200" dirty="0">
                <a:solidFill>
                  <a:srgbClr val="2D2D72"/>
                </a:solidFill>
                <a:latin typeface="Roboto"/>
                <a:ea typeface="Roboto"/>
                <a:cs typeface="Roboto"/>
                <a:sym typeface="Roboto"/>
              </a:rPr>
              <a:t>Whether or not to study</a:t>
            </a:r>
            <a:endParaRPr sz="1200" dirty="0">
              <a:solidFill>
                <a:srgbClr val="2D2D72"/>
              </a:solidFill>
              <a:latin typeface="Roboto"/>
              <a:ea typeface="Roboto"/>
              <a:cs typeface="Roboto"/>
              <a:sym typeface="Roboto"/>
            </a:endParaRPr>
          </a:p>
          <a:p>
            <a:pPr marL="179999" lvl="0" indent="-184199" algn="l" rtl="0">
              <a:lnSpc>
                <a:spcPct val="115000"/>
              </a:lnSpc>
              <a:spcBef>
                <a:spcPts val="0"/>
              </a:spcBef>
              <a:buClr>
                <a:srgbClr val="2D2D72"/>
              </a:buClr>
              <a:buSzPts val="1200"/>
              <a:buFont typeface="Roboto"/>
              <a:buChar char="●"/>
            </a:pPr>
            <a:r>
              <a:rPr lang="en-GB" sz="1200" dirty="0">
                <a:solidFill>
                  <a:srgbClr val="2D2D72"/>
                </a:solidFill>
                <a:latin typeface="Roboto"/>
                <a:ea typeface="Roboto"/>
                <a:cs typeface="Roboto"/>
                <a:sym typeface="Roboto"/>
              </a:rPr>
              <a:t>Which subjects to do in school</a:t>
            </a:r>
            <a:endParaRPr sz="1200" dirty="0">
              <a:solidFill>
                <a:srgbClr val="2D2D72"/>
              </a:solidFill>
              <a:latin typeface="Roboto"/>
              <a:ea typeface="Roboto"/>
              <a:cs typeface="Roboto"/>
              <a:sym typeface="Roboto"/>
            </a:endParaRPr>
          </a:p>
          <a:p>
            <a:pPr marL="179999" lvl="0" indent="-184199" algn="l" rtl="0">
              <a:lnSpc>
                <a:spcPct val="115000"/>
              </a:lnSpc>
              <a:spcBef>
                <a:spcPts val="0"/>
              </a:spcBef>
              <a:buClr>
                <a:srgbClr val="2D2D72"/>
              </a:buClr>
              <a:buSzPts val="1200"/>
              <a:buFont typeface="Roboto"/>
              <a:buChar char="●"/>
            </a:pPr>
            <a:r>
              <a:rPr lang="en-GB" sz="1200" dirty="0">
                <a:solidFill>
                  <a:srgbClr val="2D2D72"/>
                </a:solidFill>
                <a:latin typeface="Roboto"/>
                <a:ea typeface="Roboto"/>
                <a:cs typeface="Roboto"/>
                <a:sym typeface="Roboto"/>
              </a:rPr>
              <a:t>What to do in your spare time</a:t>
            </a:r>
            <a:endParaRPr sz="1200" dirty="0">
              <a:solidFill>
                <a:srgbClr val="2D2D72"/>
              </a:solidFill>
              <a:latin typeface="Roboto"/>
              <a:ea typeface="Roboto"/>
              <a:cs typeface="Roboto"/>
              <a:sym typeface="Roboto"/>
            </a:endParaRPr>
          </a:p>
          <a:p>
            <a:pPr marL="179999" lvl="0" indent="-184199" algn="l" rtl="0">
              <a:lnSpc>
                <a:spcPct val="115000"/>
              </a:lnSpc>
              <a:spcBef>
                <a:spcPts val="0"/>
              </a:spcBef>
              <a:buClr>
                <a:srgbClr val="2D2D72"/>
              </a:buClr>
              <a:buSzPts val="1200"/>
              <a:buFont typeface="Roboto"/>
              <a:buChar char="●"/>
            </a:pPr>
            <a:r>
              <a:rPr lang="en-GB" sz="1200" dirty="0">
                <a:solidFill>
                  <a:srgbClr val="2D2D72"/>
                </a:solidFill>
                <a:latin typeface="Roboto"/>
                <a:ea typeface="Roboto"/>
                <a:cs typeface="Roboto"/>
                <a:sym typeface="Roboto"/>
              </a:rPr>
              <a:t>Who to be friends with</a:t>
            </a:r>
            <a:endParaRPr sz="1200" dirty="0">
              <a:solidFill>
                <a:srgbClr val="2D2D72"/>
              </a:solidFill>
              <a:latin typeface="Roboto"/>
              <a:ea typeface="Roboto"/>
              <a:cs typeface="Roboto"/>
              <a:sym typeface="Roboto"/>
            </a:endParaRPr>
          </a:p>
          <a:p>
            <a:pPr marL="179999" lvl="0" indent="-184199" algn="l" rtl="0">
              <a:lnSpc>
                <a:spcPct val="115000"/>
              </a:lnSpc>
              <a:spcBef>
                <a:spcPts val="0"/>
              </a:spcBef>
              <a:buClr>
                <a:srgbClr val="2D2D72"/>
              </a:buClr>
              <a:buSzPts val="1200"/>
              <a:buFont typeface="Roboto"/>
              <a:buChar char="●"/>
            </a:pPr>
            <a:r>
              <a:rPr lang="en-GB" sz="1200" dirty="0">
                <a:solidFill>
                  <a:srgbClr val="2D2D72"/>
                </a:solidFill>
                <a:latin typeface="Roboto"/>
                <a:ea typeface="Roboto"/>
                <a:cs typeface="Roboto"/>
                <a:sym typeface="Roboto"/>
              </a:rPr>
              <a:t>How to dress</a:t>
            </a:r>
            <a:endParaRPr sz="1200" dirty="0">
              <a:solidFill>
                <a:srgbClr val="2D2D72"/>
              </a:solidFill>
              <a:latin typeface="Roboto"/>
              <a:ea typeface="Roboto"/>
              <a:cs typeface="Roboto"/>
              <a:sym typeface="Roboto"/>
            </a:endParaRPr>
          </a:p>
          <a:p>
            <a:pPr marL="179999" lvl="0" indent="-184199" algn="l" rtl="0">
              <a:lnSpc>
                <a:spcPct val="115000"/>
              </a:lnSpc>
              <a:spcBef>
                <a:spcPts val="0"/>
              </a:spcBef>
              <a:buClr>
                <a:srgbClr val="2D2D72"/>
              </a:buClr>
              <a:buSzPts val="1200"/>
              <a:buFont typeface="Roboto"/>
              <a:buChar char="●"/>
            </a:pPr>
            <a:r>
              <a:rPr lang="en-GB" sz="1200" dirty="0">
                <a:solidFill>
                  <a:srgbClr val="2D2D72"/>
                </a:solidFill>
                <a:latin typeface="Roboto"/>
                <a:ea typeface="Roboto"/>
                <a:cs typeface="Roboto"/>
                <a:sym typeface="Roboto"/>
              </a:rPr>
              <a:t>Whether or not to have a boyfriend/girlfriend</a:t>
            </a:r>
            <a:endParaRPr sz="1200" dirty="0">
              <a:solidFill>
                <a:srgbClr val="2D2D72"/>
              </a:solidFill>
              <a:latin typeface="Roboto"/>
              <a:ea typeface="Roboto"/>
              <a:cs typeface="Roboto"/>
              <a:sym typeface="Roboto"/>
            </a:endParaRPr>
          </a:p>
          <a:p>
            <a:pPr marL="179999" lvl="0" indent="-184199" algn="l" rtl="0">
              <a:lnSpc>
                <a:spcPct val="115000"/>
              </a:lnSpc>
              <a:spcBef>
                <a:spcPts val="0"/>
              </a:spcBef>
              <a:buClr>
                <a:srgbClr val="2D2D72"/>
              </a:buClr>
              <a:buSzPts val="1200"/>
              <a:buFont typeface="Roboto"/>
              <a:buChar char="●"/>
            </a:pPr>
            <a:r>
              <a:rPr lang="en-GB" sz="1200" dirty="0">
                <a:solidFill>
                  <a:srgbClr val="2D2D72"/>
                </a:solidFill>
                <a:latin typeface="Roboto"/>
                <a:ea typeface="Roboto"/>
                <a:cs typeface="Roboto"/>
                <a:sym typeface="Roboto"/>
              </a:rPr>
              <a:t>How to do your hair</a:t>
            </a:r>
            <a:endParaRPr sz="1200" dirty="0">
              <a:solidFill>
                <a:srgbClr val="2D2D72"/>
              </a:solidFill>
              <a:latin typeface="Roboto"/>
              <a:ea typeface="Roboto"/>
              <a:cs typeface="Roboto"/>
              <a:sym typeface="Roboto"/>
            </a:endParaRPr>
          </a:p>
          <a:p>
            <a:pPr marL="179999" lvl="0" indent="-184199" algn="l" rtl="0">
              <a:lnSpc>
                <a:spcPct val="115000"/>
              </a:lnSpc>
              <a:spcBef>
                <a:spcPts val="0"/>
              </a:spcBef>
              <a:buClr>
                <a:srgbClr val="2D2D72"/>
              </a:buClr>
              <a:buSzPts val="1200"/>
              <a:buFont typeface="Roboto"/>
              <a:buChar char="●"/>
            </a:pPr>
            <a:r>
              <a:rPr lang="en-GB" sz="1200" dirty="0">
                <a:solidFill>
                  <a:srgbClr val="2D2D72"/>
                </a:solidFill>
                <a:latin typeface="Roboto"/>
                <a:ea typeface="Roboto"/>
                <a:cs typeface="Roboto"/>
                <a:sym typeface="Roboto"/>
              </a:rPr>
              <a:t>Whether or not to have a social media account</a:t>
            </a:r>
            <a:endParaRPr sz="1200" dirty="0">
              <a:solidFill>
                <a:srgbClr val="2D2D72"/>
              </a:solidFill>
              <a:latin typeface="Roboto"/>
              <a:ea typeface="Roboto"/>
              <a:cs typeface="Roboto"/>
              <a:sym typeface="Roboto"/>
            </a:endParaRPr>
          </a:p>
          <a:p>
            <a:pPr marL="179999" lvl="0" indent="-184199" algn="l" rtl="0">
              <a:lnSpc>
                <a:spcPct val="115000"/>
              </a:lnSpc>
              <a:spcBef>
                <a:spcPts val="0"/>
              </a:spcBef>
              <a:buClr>
                <a:srgbClr val="2D2D72"/>
              </a:buClr>
              <a:buSzPts val="1200"/>
              <a:buFont typeface="Roboto"/>
              <a:buChar char="●"/>
            </a:pPr>
            <a:r>
              <a:rPr lang="en-GB" sz="1200" dirty="0">
                <a:solidFill>
                  <a:srgbClr val="2D2D72"/>
                </a:solidFill>
                <a:latin typeface="Roboto"/>
                <a:ea typeface="Roboto"/>
                <a:cs typeface="Roboto"/>
                <a:sym typeface="Roboto"/>
              </a:rPr>
              <a:t>Whether or not to drink alcohol</a:t>
            </a:r>
            <a:endParaRPr sz="1200" dirty="0">
              <a:solidFill>
                <a:srgbClr val="2D2D72"/>
              </a:solidFill>
              <a:latin typeface="Roboto"/>
              <a:ea typeface="Roboto"/>
              <a:cs typeface="Roboto"/>
              <a:sym typeface="Roboto"/>
            </a:endParaRPr>
          </a:p>
          <a:p>
            <a:pPr marL="179999" lvl="0" indent="-184199" algn="l" rtl="0">
              <a:lnSpc>
                <a:spcPct val="115000"/>
              </a:lnSpc>
              <a:spcBef>
                <a:spcPts val="0"/>
              </a:spcBef>
              <a:buClr>
                <a:srgbClr val="2D2D72"/>
              </a:buClr>
              <a:buSzPts val="1200"/>
              <a:buFont typeface="Roboto"/>
              <a:buChar char="●"/>
            </a:pPr>
            <a:r>
              <a:rPr lang="en-GB" sz="1200" dirty="0">
                <a:solidFill>
                  <a:srgbClr val="2D2D72"/>
                </a:solidFill>
                <a:latin typeface="Roboto"/>
                <a:ea typeface="Roboto"/>
                <a:cs typeface="Roboto"/>
                <a:sym typeface="Roboto"/>
              </a:rPr>
              <a:t>Whether or not to consume pornography</a:t>
            </a:r>
            <a:endParaRPr sz="1200" dirty="0">
              <a:solidFill>
                <a:srgbClr val="2D2D72"/>
              </a:solidFill>
              <a:latin typeface="Roboto"/>
              <a:ea typeface="Roboto"/>
              <a:cs typeface="Roboto"/>
              <a:sym typeface="Roboto"/>
            </a:endParaRPr>
          </a:p>
          <a:p>
            <a:pPr marL="179999" lvl="0" indent="-184199" algn="l" rtl="0">
              <a:lnSpc>
                <a:spcPct val="115000"/>
              </a:lnSpc>
              <a:spcBef>
                <a:spcPts val="0"/>
              </a:spcBef>
              <a:buClr>
                <a:srgbClr val="2D2D72"/>
              </a:buClr>
              <a:buSzPts val="1200"/>
              <a:buFont typeface="Roboto"/>
              <a:buChar char="●"/>
            </a:pPr>
            <a:r>
              <a:rPr lang="en-GB" sz="1200" dirty="0">
                <a:solidFill>
                  <a:srgbClr val="2D2D72"/>
                </a:solidFill>
                <a:latin typeface="Roboto"/>
                <a:ea typeface="Roboto"/>
                <a:cs typeface="Roboto"/>
                <a:sym typeface="Roboto"/>
              </a:rPr>
              <a:t>Whether or not to take drugs</a:t>
            </a:r>
            <a:endParaRPr sz="1200" dirty="0">
              <a:solidFill>
                <a:srgbClr val="2D2D72"/>
              </a:solidFill>
              <a:latin typeface="Roboto"/>
              <a:ea typeface="Roboto"/>
              <a:cs typeface="Roboto"/>
              <a:sym typeface="Roboto"/>
            </a:endParaRPr>
          </a:p>
          <a:p>
            <a:pPr marL="179999" lvl="0" indent="-184199" algn="l" rtl="0">
              <a:lnSpc>
                <a:spcPct val="115000"/>
              </a:lnSpc>
              <a:spcBef>
                <a:spcPts val="0"/>
              </a:spcBef>
              <a:buClr>
                <a:srgbClr val="2D2D72"/>
              </a:buClr>
              <a:buSzPts val="1200"/>
              <a:buFont typeface="Roboto"/>
              <a:buChar char="●"/>
            </a:pPr>
            <a:r>
              <a:rPr lang="en-GB" sz="1200" dirty="0">
                <a:solidFill>
                  <a:srgbClr val="2D2D72"/>
                </a:solidFill>
                <a:latin typeface="Roboto"/>
                <a:ea typeface="Roboto"/>
                <a:cs typeface="Roboto"/>
                <a:sym typeface="Roboto"/>
              </a:rPr>
              <a:t>Whether or not to take part in ‘sexting’</a:t>
            </a:r>
            <a:endParaRPr sz="1200" dirty="0">
              <a:solidFill>
                <a:srgbClr val="2D2D72"/>
              </a:solidFill>
              <a:latin typeface="Roboto"/>
              <a:ea typeface="Roboto"/>
              <a:cs typeface="Roboto"/>
              <a:sym typeface="Roboto"/>
            </a:endParaRPr>
          </a:p>
          <a:p>
            <a:pPr marL="179999" lvl="0" indent="-107999" algn="l" rtl="0">
              <a:lnSpc>
                <a:spcPct val="115000"/>
              </a:lnSpc>
              <a:spcBef>
                <a:spcPts val="1000"/>
              </a:spcBef>
              <a:spcAft>
                <a:spcPts val="500"/>
              </a:spcAft>
              <a:buNone/>
            </a:pPr>
            <a:endParaRPr sz="1200" dirty="0">
              <a:solidFill>
                <a:srgbClr val="2D2D72"/>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animEffect transition="in" filter="fade">
                                      <p:cBhvr>
                                        <p:cTn id="7" dur="600"/>
                                        <p:tgtEl>
                                          <p:spTgt spid="123">
                                            <p:txEl>
                                              <p:pRg st="0" end="0"/>
                                            </p:txEl>
                                          </p:spTgt>
                                        </p:tgtEl>
                                      </p:cBhvr>
                                    </p:animEffect>
                                  </p:childTnLst>
                                </p:cTn>
                              </p:par>
                            </p:childTnLst>
                          </p:cTn>
                        </p:par>
                        <p:par>
                          <p:cTn id="8" fill="hold">
                            <p:stCondLst>
                              <p:cond delay="600"/>
                            </p:stCondLst>
                            <p:childTnLst>
                              <p:par>
                                <p:cTn id="9" presetID="10" presetClass="entr" presetSubtype="0" fill="hold" nodeType="afterEffect">
                                  <p:stCondLst>
                                    <p:cond delay="0"/>
                                  </p:stCondLst>
                                  <p:childTnLst>
                                    <p:set>
                                      <p:cBhvr>
                                        <p:cTn id="10" dur="1" fill="hold">
                                          <p:stCondLst>
                                            <p:cond delay="0"/>
                                          </p:stCondLst>
                                        </p:cTn>
                                        <p:tgtEl>
                                          <p:spTgt spid="123">
                                            <p:txEl>
                                              <p:pRg st="1" end="1"/>
                                            </p:txEl>
                                          </p:spTgt>
                                        </p:tgtEl>
                                        <p:attrNameLst>
                                          <p:attrName>style.visibility</p:attrName>
                                        </p:attrNameLst>
                                      </p:cBhvr>
                                      <p:to>
                                        <p:strVal val="visible"/>
                                      </p:to>
                                    </p:set>
                                    <p:animEffect transition="in" filter="fade">
                                      <p:cBhvr>
                                        <p:cTn id="11" dur="600"/>
                                        <p:tgtEl>
                                          <p:spTgt spid="123">
                                            <p:txEl>
                                              <p:pRg st="1" end="1"/>
                                            </p:txEl>
                                          </p:spTgt>
                                        </p:tgtEl>
                                      </p:cBhvr>
                                    </p:animEffect>
                                  </p:childTnLst>
                                </p:cTn>
                              </p:par>
                            </p:childTnLst>
                          </p:cTn>
                        </p:par>
                        <p:par>
                          <p:cTn id="12" fill="hold">
                            <p:stCondLst>
                              <p:cond delay="1200"/>
                            </p:stCondLst>
                            <p:childTnLst>
                              <p:par>
                                <p:cTn id="13" presetID="10" presetClass="entr" presetSubtype="0" fill="hold" nodeType="afterEffect">
                                  <p:stCondLst>
                                    <p:cond delay="0"/>
                                  </p:stCondLst>
                                  <p:childTnLst>
                                    <p:set>
                                      <p:cBhvr>
                                        <p:cTn id="14" dur="1" fill="hold">
                                          <p:stCondLst>
                                            <p:cond delay="0"/>
                                          </p:stCondLst>
                                        </p:cTn>
                                        <p:tgtEl>
                                          <p:spTgt spid="123">
                                            <p:txEl>
                                              <p:pRg st="2" end="2"/>
                                            </p:txEl>
                                          </p:spTgt>
                                        </p:tgtEl>
                                        <p:attrNameLst>
                                          <p:attrName>style.visibility</p:attrName>
                                        </p:attrNameLst>
                                      </p:cBhvr>
                                      <p:to>
                                        <p:strVal val="visible"/>
                                      </p:to>
                                    </p:set>
                                    <p:animEffect transition="in" filter="fade">
                                      <p:cBhvr>
                                        <p:cTn id="15" dur="600"/>
                                        <p:tgtEl>
                                          <p:spTgt spid="123">
                                            <p:txEl>
                                              <p:pRg st="2" end="2"/>
                                            </p:txEl>
                                          </p:spTgt>
                                        </p:tgtEl>
                                      </p:cBhvr>
                                    </p:animEffect>
                                  </p:childTnLst>
                                </p:cTn>
                              </p:par>
                            </p:childTnLst>
                          </p:cTn>
                        </p:par>
                        <p:par>
                          <p:cTn id="16" fill="hold">
                            <p:stCondLst>
                              <p:cond delay="1800"/>
                            </p:stCondLst>
                            <p:childTnLst>
                              <p:par>
                                <p:cTn id="17" presetID="10" presetClass="entr" presetSubtype="0" fill="hold" nodeType="afterEffect">
                                  <p:stCondLst>
                                    <p:cond delay="0"/>
                                  </p:stCondLst>
                                  <p:childTnLst>
                                    <p:set>
                                      <p:cBhvr>
                                        <p:cTn id="18" dur="1" fill="hold">
                                          <p:stCondLst>
                                            <p:cond delay="0"/>
                                          </p:stCondLst>
                                        </p:cTn>
                                        <p:tgtEl>
                                          <p:spTgt spid="123">
                                            <p:txEl>
                                              <p:pRg st="3" end="3"/>
                                            </p:txEl>
                                          </p:spTgt>
                                        </p:tgtEl>
                                        <p:attrNameLst>
                                          <p:attrName>style.visibility</p:attrName>
                                        </p:attrNameLst>
                                      </p:cBhvr>
                                      <p:to>
                                        <p:strVal val="visible"/>
                                      </p:to>
                                    </p:set>
                                    <p:animEffect transition="in" filter="fade">
                                      <p:cBhvr>
                                        <p:cTn id="19" dur="600"/>
                                        <p:tgtEl>
                                          <p:spTgt spid="123">
                                            <p:txEl>
                                              <p:pRg st="3" end="3"/>
                                            </p:txEl>
                                          </p:spTgt>
                                        </p:tgtEl>
                                      </p:cBhvr>
                                    </p:animEffect>
                                  </p:childTnLst>
                                </p:cTn>
                              </p:par>
                            </p:childTnLst>
                          </p:cTn>
                        </p:par>
                        <p:par>
                          <p:cTn id="20" fill="hold">
                            <p:stCondLst>
                              <p:cond delay="2400"/>
                            </p:stCondLst>
                            <p:childTnLst>
                              <p:par>
                                <p:cTn id="21" presetID="10" presetClass="entr" presetSubtype="0" fill="hold" nodeType="afterEffect">
                                  <p:stCondLst>
                                    <p:cond delay="0"/>
                                  </p:stCondLst>
                                  <p:childTnLst>
                                    <p:set>
                                      <p:cBhvr>
                                        <p:cTn id="22" dur="1" fill="hold">
                                          <p:stCondLst>
                                            <p:cond delay="0"/>
                                          </p:stCondLst>
                                        </p:cTn>
                                        <p:tgtEl>
                                          <p:spTgt spid="123">
                                            <p:txEl>
                                              <p:pRg st="4" end="4"/>
                                            </p:txEl>
                                          </p:spTgt>
                                        </p:tgtEl>
                                        <p:attrNameLst>
                                          <p:attrName>style.visibility</p:attrName>
                                        </p:attrNameLst>
                                      </p:cBhvr>
                                      <p:to>
                                        <p:strVal val="visible"/>
                                      </p:to>
                                    </p:set>
                                    <p:animEffect transition="in" filter="fade">
                                      <p:cBhvr>
                                        <p:cTn id="23" dur="600"/>
                                        <p:tgtEl>
                                          <p:spTgt spid="123">
                                            <p:txEl>
                                              <p:pRg st="4" end="4"/>
                                            </p:txEl>
                                          </p:spTgt>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23">
                                            <p:txEl>
                                              <p:pRg st="5" end="5"/>
                                            </p:txEl>
                                          </p:spTgt>
                                        </p:tgtEl>
                                        <p:attrNameLst>
                                          <p:attrName>style.visibility</p:attrName>
                                        </p:attrNameLst>
                                      </p:cBhvr>
                                      <p:to>
                                        <p:strVal val="visible"/>
                                      </p:to>
                                    </p:set>
                                    <p:animEffect transition="in" filter="fade">
                                      <p:cBhvr>
                                        <p:cTn id="27" dur="600"/>
                                        <p:tgtEl>
                                          <p:spTgt spid="123">
                                            <p:txEl>
                                              <p:pRg st="5" end="5"/>
                                            </p:txEl>
                                          </p:spTgt>
                                        </p:tgtEl>
                                      </p:cBhvr>
                                    </p:animEffect>
                                  </p:childTnLst>
                                </p:cTn>
                              </p:par>
                            </p:childTnLst>
                          </p:cTn>
                        </p:par>
                        <p:par>
                          <p:cTn id="28" fill="hold">
                            <p:stCondLst>
                              <p:cond delay="3600"/>
                            </p:stCondLst>
                            <p:childTnLst>
                              <p:par>
                                <p:cTn id="29" presetID="10" presetClass="entr" presetSubtype="0" fill="hold" nodeType="afterEffect">
                                  <p:stCondLst>
                                    <p:cond delay="0"/>
                                  </p:stCondLst>
                                  <p:childTnLst>
                                    <p:set>
                                      <p:cBhvr>
                                        <p:cTn id="30" dur="1" fill="hold">
                                          <p:stCondLst>
                                            <p:cond delay="0"/>
                                          </p:stCondLst>
                                        </p:cTn>
                                        <p:tgtEl>
                                          <p:spTgt spid="123">
                                            <p:txEl>
                                              <p:pRg st="6" end="6"/>
                                            </p:txEl>
                                          </p:spTgt>
                                        </p:tgtEl>
                                        <p:attrNameLst>
                                          <p:attrName>style.visibility</p:attrName>
                                        </p:attrNameLst>
                                      </p:cBhvr>
                                      <p:to>
                                        <p:strVal val="visible"/>
                                      </p:to>
                                    </p:set>
                                    <p:animEffect transition="in" filter="fade">
                                      <p:cBhvr>
                                        <p:cTn id="31" dur="600"/>
                                        <p:tgtEl>
                                          <p:spTgt spid="123">
                                            <p:txEl>
                                              <p:pRg st="6" end="6"/>
                                            </p:txEl>
                                          </p:spTgt>
                                        </p:tgtEl>
                                      </p:cBhvr>
                                    </p:animEffect>
                                  </p:childTnLst>
                                </p:cTn>
                              </p:par>
                            </p:childTnLst>
                          </p:cTn>
                        </p:par>
                        <p:par>
                          <p:cTn id="32" fill="hold">
                            <p:stCondLst>
                              <p:cond delay="4200"/>
                            </p:stCondLst>
                            <p:childTnLst>
                              <p:par>
                                <p:cTn id="33" presetID="10" presetClass="entr" presetSubtype="0" fill="hold" nodeType="afterEffect">
                                  <p:stCondLst>
                                    <p:cond delay="0"/>
                                  </p:stCondLst>
                                  <p:childTnLst>
                                    <p:set>
                                      <p:cBhvr>
                                        <p:cTn id="34" dur="1" fill="hold">
                                          <p:stCondLst>
                                            <p:cond delay="0"/>
                                          </p:stCondLst>
                                        </p:cTn>
                                        <p:tgtEl>
                                          <p:spTgt spid="123">
                                            <p:txEl>
                                              <p:pRg st="7" end="7"/>
                                            </p:txEl>
                                          </p:spTgt>
                                        </p:tgtEl>
                                        <p:attrNameLst>
                                          <p:attrName>style.visibility</p:attrName>
                                        </p:attrNameLst>
                                      </p:cBhvr>
                                      <p:to>
                                        <p:strVal val="visible"/>
                                      </p:to>
                                    </p:set>
                                    <p:animEffect transition="in" filter="fade">
                                      <p:cBhvr>
                                        <p:cTn id="35" dur="600"/>
                                        <p:tgtEl>
                                          <p:spTgt spid="123">
                                            <p:txEl>
                                              <p:pRg st="7" end="7"/>
                                            </p:txEl>
                                          </p:spTgt>
                                        </p:tgtEl>
                                      </p:cBhvr>
                                    </p:animEffect>
                                  </p:childTnLst>
                                </p:cTn>
                              </p:par>
                            </p:childTnLst>
                          </p:cTn>
                        </p:par>
                        <p:par>
                          <p:cTn id="36" fill="hold">
                            <p:stCondLst>
                              <p:cond delay="4800"/>
                            </p:stCondLst>
                            <p:childTnLst>
                              <p:par>
                                <p:cTn id="37" presetID="10" presetClass="entr" presetSubtype="0" fill="hold" nodeType="afterEffect">
                                  <p:stCondLst>
                                    <p:cond delay="0"/>
                                  </p:stCondLst>
                                  <p:childTnLst>
                                    <p:set>
                                      <p:cBhvr>
                                        <p:cTn id="38" dur="1" fill="hold">
                                          <p:stCondLst>
                                            <p:cond delay="0"/>
                                          </p:stCondLst>
                                        </p:cTn>
                                        <p:tgtEl>
                                          <p:spTgt spid="123">
                                            <p:txEl>
                                              <p:pRg st="8" end="8"/>
                                            </p:txEl>
                                          </p:spTgt>
                                        </p:tgtEl>
                                        <p:attrNameLst>
                                          <p:attrName>style.visibility</p:attrName>
                                        </p:attrNameLst>
                                      </p:cBhvr>
                                      <p:to>
                                        <p:strVal val="visible"/>
                                      </p:to>
                                    </p:set>
                                    <p:animEffect transition="in" filter="fade">
                                      <p:cBhvr>
                                        <p:cTn id="39" dur="600"/>
                                        <p:tgtEl>
                                          <p:spTgt spid="123">
                                            <p:txEl>
                                              <p:pRg st="8" end="8"/>
                                            </p:txEl>
                                          </p:spTgt>
                                        </p:tgtEl>
                                      </p:cBhvr>
                                    </p:animEffect>
                                  </p:childTnLst>
                                </p:cTn>
                              </p:par>
                            </p:childTnLst>
                          </p:cTn>
                        </p:par>
                        <p:par>
                          <p:cTn id="40" fill="hold">
                            <p:stCondLst>
                              <p:cond delay="5400"/>
                            </p:stCondLst>
                            <p:childTnLst>
                              <p:par>
                                <p:cTn id="41" presetID="10" presetClass="entr" presetSubtype="0" fill="hold" nodeType="afterEffect">
                                  <p:stCondLst>
                                    <p:cond delay="0"/>
                                  </p:stCondLst>
                                  <p:childTnLst>
                                    <p:set>
                                      <p:cBhvr>
                                        <p:cTn id="42" dur="1" fill="hold">
                                          <p:stCondLst>
                                            <p:cond delay="0"/>
                                          </p:stCondLst>
                                        </p:cTn>
                                        <p:tgtEl>
                                          <p:spTgt spid="123">
                                            <p:txEl>
                                              <p:pRg st="9" end="9"/>
                                            </p:txEl>
                                          </p:spTgt>
                                        </p:tgtEl>
                                        <p:attrNameLst>
                                          <p:attrName>style.visibility</p:attrName>
                                        </p:attrNameLst>
                                      </p:cBhvr>
                                      <p:to>
                                        <p:strVal val="visible"/>
                                      </p:to>
                                    </p:set>
                                    <p:animEffect transition="in" filter="fade">
                                      <p:cBhvr>
                                        <p:cTn id="43" dur="600"/>
                                        <p:tgtEl>
                                          <p:spTgt spid="123">
                                            <p:txEl>
                                              <p:pRg st="9" end="9"/>
                                            </p:txEl>
                                          </p:spTgt>
                                        </p:tgtEl>
                                      </p:cBhvr>
                                    </p:animEffect>
                                  </p:childTnLst>
                                </p:cTn>
                              </p:par>
                            </p:childTnLst>
                          </p:cTn>
                        </p:par>
                        <p:par>
                          <p:cTn id="44" fill="hold">
                            <p:stCondLst>
                              <p:cond delay="6000"/>
                            </p:stCondLst>
                            <p:childTnLst>
                              <p:par>
                                <p:cTn id="45" presetID="10" presetClass="entr" presetSubtype="0" fill="hold" nodeType="afterEffect">
                                  <p:stCondLst>
                                    <p:cond delay="0"/>
                                  </p:stCondLst>
                                  <p:childTnLst>
                                    <p:set>
                                      <p:cBhvr>
                                        <p:cTn id="46" dur="1" fill="hold">
                                          <p:stCondLst>
                                            <p:cond delay="0"/>
                                          </p:stCondLst>
                                        </p:cTn>
                                        <p:tgtEl>
                                          <p:spTgt spid="123">
                                            <p:txEl>
                                              <p:pRg st="10" end="10"/>
                                            </p:txEl>
                                          </p:spTgt>
                                        </p:tgtEl>
                                        <p:attrNameLst>
                                          <p:attrName>style.visibility</p:attrName>
                                        </p:attrNameLst>
                                      </p:cBhvr>
                                      <p:to>
                                        <p:strVal val="visible"/>
                                      </p:to>
                                    </p:set>
                                    <p:animEffect transition="in" filter="fade">
                                      <p:cBhvr>
                                        <p:cTn id="47" dur="600"/>
                                        <p:tgtEl>
                                          <p:spTgt spid="123">
                                            <p:txEl>
                                              <p:pRg st="10" end="10"/>
                                            </p:txEl>
                                          </p:spTgt>
                                        </p:tgtEl>
                                      </p:cBhvr>
                                    </p:animEffect>
                                  </p:childTnLst>
                                </p:cTn>
                              </p:par>
                            </p:childTnLst>
                          </p:cTn>
                        </p:par>
                        <p:par>
                          <p:cTn id="48" fill="hold">
                            <p:stCondLst>
                              <p:cond delay="6600"/>
                            </p:stCondLst>
                            <p:childTnLst>
                              <p:par>
                                <p:cTn id="49" presetID="10" presetClass="entr" presetSubtype="0" fill="hold" nodeType="afterEffect">
                                  <p:stCondLst>
                                    <p:cond delay="0"/>
                                  </p:stCondLst>
                                  <p:childTnLst>
                                    <p:set>
                                      <p:cBhvr>
                                        <p:cTn id="50" dur="1" fill="hold">
                                          <p:stCondLst>
                                            <p:cond delay="0"/>
                                          </p:stCondLst>
                                        </p:cTn>
                                        <p:tgtEl>
                                          <p:spTgt spid="123">
                                            <p:txEl>
                                              <p:pRg st="11" end="11"/>
                                            </p:txEl>
                                          </p:spTgt>
                                        </p:tgtEl>
                                        <p:attrNameLst>
                                          <p:attrName>style.visibility</p:attrName>
                                        </p:attrNameLst>
                                      </p:cBhvr>
                                      <p:to>
                                        <p:strVal val="visible"/>
                                      </p:to>
                                    </p:set>
                                    <p:animEffect transition="in" filter="fade">
                                      <p:cBhvr>
                                        <p:cTn id="51" dur="600"/>
                                        <p:tgtEl>
                                          <p:spTgt spid="123">
                                            <p:txEl>
                                              <p:pRg st="11" end="11"/>
                                            </p:txEl>
                                          </p:spTgt>
                                        </p:tgtEl>
                                      </p:cBhvr>
                                    </p:animEffect>
                                  </p:childTnLst>
                                </p:cTn>
                              </p:par>
                            </p:childTnLst>
                          </p:cTn>
                        </p:par>
                        <p:par>
                          <p:cTn id="52" fill="hold">
                            <p:stCondLst>
                              <p:cond delay="7200"/>
                            </p:stCondLst>
                            <p:childTnLst>
                              <p:par>
                                <p:cTn id="53" presetID="10" presetClass="entr" presetSubtype="0" fill="hold" nodeType="afterEffect">
                                  <p:stCondLst>
                                    <p:cond delay="0"/>
                                  </p:stCondLst>
                                  <p:childTnLst>
                                    <p:set>
                                      <p:cBhvr>
                                        <p:cTn id="54" dur="1" fill="hold">
                                          <p:stCondLst>
                                            <p:cond delay="0"/>
                                          </p:stCondLst>
                                        </p:cTn>
                                        <p:tgtEl>
                                          <p:spTgt spid="123">
                                            <p:txEl>
                                              <p:pRg st="12" end="12"/>
                                            </p:txEl>
                                          </p:spTgt>
                                        </p:tgtEl>
                                        <p:attrNameLst>
                                          <p:attrName>style.visibility</p:attrName>
                                        </p:attrNameLst>
                                      </p:cBhvr>
                                      <p:to>
                                        <p:strVal val="visible"/>
                                      </p:to>
                                    </p:set>
                                    <p:animEffect transition="in" filter="fade">
                                      <p:cBhvr>
                                        <p:cTn id="55" dur="600"/>
                                        <p:tgtEl>
                                          <p:spTgt spid="123">
                                            <p:txEl>
                                              <p:pRg st="12" end="12"/>
                                            </p:txEl>
                                          </p:spTgt>
                                        </p:tgtEl>
                                      </p:cBhvr>
                                    </p:animEffect>
                                  </p:childTnLst>
                                </p:cTn>
                              </p:par>
                            </p:childTnLst>
                          </p:cTn>
                        </p:par>
                        <p:par>
                          <p:cTn id="56" fill="hold">
                            <p:stCondLst>
                              <p:cond delay="7800"/>
                            </p:stCondLst>
                            <p:childTnLst>
                              <p:par>
                                <p:cTn id="57" presetID="10" presetClass="entr" presetSubtype="0" fill="hold" nodeType="afterEffect">
                                  <p:stCondLst>
                                    <p:cond delay="0"/>
                                  </p:stCondLst>
                                  <p:childTnLst>
                                    <p:set>
                                      <p:cBhvr>
                                        <p:cTn id="58" dur="1" fill="hold">
                                          <p:stCondLst>
                                            <p:cond delay="0"/>
                                          </p:stCondLst>
                                        </p:cTn>
                                        <p:tgtEl>
                                          <p:spTgt spid="123">
                                            <p:txEl>
                                              <p:pRg st="13" end="13"/>
                                            </p:txEl>
                                          </p:spTgt>
                                        </p:tgtEl>
                                        <p:attrNameLst>
                                          <p:attrName>style.visibility</p:attrName>
                                        </p:attrNameLst>
                                      </p:cBhvr>
                                      <p:to>
                                        <p:strVal val="visible"/>
                                      </p:to>
                                    </p:set>
                                    <p:animEffect transition="in" filter="fade">
                                      <p:cBhvr>
                                        <p:cTn id="59" dur="600"/>
                                        <p:tgtEl>
                                          <p:spTgt spid="123">
                                            <p:txEl>
                                              <p:pRg st="13" end="13"/>
                                            </p:txEl>
                                          </p:spTgt>
                                        </p:tgtEl>
                                      </p:cBhvr>
                                    </p:animEffect>
                                  </p:childTnLst>
                                </p:cTn>
                              </p:par>
                            </p:childTnLst>
                          </p:cTn>
                        </p:par>
                        <p:par>
                          <p:cTn id="60" fill="hold">
                            <p:stCondLst>
                              <p:cond delay="8400"/>
                            </p:stCondLst>
                            <p:childTnLst>
                              <p:par>
                                <p:cTn id="61" presetID="10" presetClass="entr" presetSubtype="0" fill="hold" nodeType="afterEffect">
                                  <p:stCondLst>
                                    <p:cond delay="0"/>
                                  </p:stCondLst>
                                  <p:childTnLst>
                                    <p:set>
                                      <p:cBhvr>
                                        <p:cTn id="62" dur="1" fill="hold">
                                          <p:stCondLst>
                                            <p:cond delay="0"/>
                                          </p:stCondLst>
                                        </p:cTn>
                                        <p:tgtEl>
                                          <p:spTgt spid="123">
                                            <p:txEl>
                                              <p:pRg st="14" end="14"/>
                                            </p:txEl>
                                          </p:spTgt>
                                        </p:tgtEl>
                                        <p:attrNameLst>
                                          <p:attrName>style.visibility</p:attrName>
                                        </p:attrNameLst>
                                      </p:cBhvr>
                                      <p:to>
                                        <p:strVal val="visible"/>
                                      </p:to>
                                    </p:set>
                                    <p:animEffect transition="in" filter="fade">
                                      <p:cBhvr>
                                        <p:cTn id="63" dur="600"/>
                                        <p:tgtEl>
                                          <p:spTgt spid="123">
                                            <p:txEl>
                                              <p:pRg st="14" end="14"/>
                                            </p:txEl>
                                          </p:spTgt>
                                        </p:tgtEl>
                                      </p:cBhvr>
                                    </p:animEffect>
                                  </p:childTnLst>
                                </p:cTn>
                              </p:par>
                            </p:childTnLst>
                          </p:cTn>
                        </p:par>
                        <p:par>
                          <p:cTn id="64" fill="hold">
                            <p:stCondLst>
                              <p:cond delay="9000"/>
                            </p:stCondLst>
                            <p:childTnLst>
                              <p:par>
                                <p:cTn id="65" presetID="10" presetClass="entr" presetSubtype="0" fill="hold" nodeType="afterEffect">
                                  <p:stCondLst>
                                    <p:cond delay="0"/>
                                  </p:stCondLst>
                                  <p:childTnLst>
                                    <p:set>
                                      <p:cBhvr>
                                        <p:cTn id="66" dur="1" fill="hold">
                                          <p:stCondLst>
                                            <p:cond delay="0"/>
                                          </p:stCondLst>
                                        </p:cTn>
                                        <p:tgtEl>
                                          <p:spTgt spid="123">
                                            <p:txEl>
                                              <p:pRg st="15" end="15"/>
                                            </p:txEl>
                                          </p:spTgt>
                                        </p:tgtEl>
                                        <p:attrNameLst>
                                          <p:attrName>style.visibility</p:attrName>
                                        </p:attrNameLst>
                                      </p:cBhvr>
                                      <p:to>
                                        <p:strVal val="visible"/>
                                      </p:to>
                                    </p:set>
                                    <p:animEffect transition="in" filter="fade">
                                      <p:cBhvr>
                                        <p:cTn id="67" dur="600"/>
                                        <p:tgtEl>
                                          <p:spTgt spid="12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904</Words>
  <Application>Microsoft Macintosh PowerPoint</Application>
  <PresentationFormat>On-screen Show (16:9)</PresentationFormat>
  <Paragraphs>57</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Roboto Light</vt:lpstr>
      <vt:lpstr>Proxima Nova</vt:lpstr>
      <vt:lpstr>Roboto</vt:lpstr>
      <vt:lpstr>Arial</vt:lpstr>
      <vt:lpstr>Roboto Black</vt:lpstr>
      <vt:lpstr>Roboto Medium</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Dan Rolfe</cp:lastModifiedBy>
  <cp:revision>1</cp:revision>
  <dcterms:modified xsi:type="dcterms:W3CDTF">2023-04-12T10:43:34Z</dcterms:modified>
</cp:coreProperties>
</file>