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9" r:id="rId3"/>
    <p:sldId id="260" r:id="rId4"/>
    <p:sldId id="261" r:id="rId5"/>
    <p:sldId id="257" r:id="rId6"/>
    <p:sldId id="256"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2" autoAdjust="0"/>
    <p:restoredTop sz="41145"/>
  </p:normalViewPr>
  <p:slideViewPr>
    <p:cSldViewPr snapToGrid="0">
      <p:cViewPr varScale="1">
        <p:scale>
          <a:sx n="49" d="100"/>
          <a:sy n="49" d="100"/>
        </p:scale>
        <p:origin x="30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57F29-8D73-9142-A257-9F36337AB8E5}" type="datetimeFigureOut">
              <a:rPr lang="en-US" smtClean="0"/>
              <a:t>11/10/23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CFECD-E638-9C4E-A740-C0764C13F4E5}" type="slidenum">
              <a:rPr lang="en-US" smtClean="0"/>
              <a:t>‹#›</a:t>
            </a:fld>
            <a:endParaRPr lang="en-US"/>
          </a:p>
        </p:txBody>
      </p:sp>
    </p:spTree>
    <p:extLst>
      <p:ext uri="{BB962C8B-B14F-4D97-AF65-F5344CB8AC3E}">
        <p14:creationId xmlns:p14="http://schemas.microsoft.com/office/powerpoint/2010/main" val="365144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photos/siblings-brother-sister-children-81736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Tdau9DFtMn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All images from </a:t>
            </a:r>
            <a:r>
              <a:rPr lang="en-US" b="0" u="none" dirty="0" err="1"/>
              <a:t>Pixabay</a:t>
            </a:r>
            <a:r>
              <a:rPr lang="en-US" b="0" u="none" dirty="0"/>
              <a:t> except image of Pope Francis from </a:t>
            </a:r>
            <a:r>
              <a:rPr lang="en-GB" sz="1800" b="0" kern="100" dirty="0">
                <a:solidFill>
                  <a:srgbClr val="000000"/>
                </a:solidFill>
                <a:effectLst/>
                <a:latin typeface="Times New Roman" panose="02020603050405020304" pitchFamily="18" charset="0"/>
                <a:ea typeface="Calibri" panose="020F0502020204030204" pitchFamily="34" charset="0"/>
              </a:rPr>
              <a:t>Reuters/</a:t>
            </a:r>
            <a:r>
              <a:rPr lang="en-GB" sz="1800" b="0" kern="100" dirty="0" err="1">
                <a:solidFill>
                  <a:srgbClr val="000000"/>
                </a:solidFill>
                <a:effectLst/>
                <a:latin typeface="Times New Roman" panose="02020603050405020304" pitchFamily="18" charset="0"/>
                <a:ea typeface="Calibri" panose="020F0502020204030204" pitchFamily="34" charset="0"/>
              </a:rPr>
              <a:t>L'Osservatore</a:t>
            </a:r>
            <a:r>
              <a:rPr lang="en-GB" sz="1800" b="0" kern="100" dirty="0">
                <a:solidFill>
                  <a:srgbClr val="000000"/>
                </a:solidFill>
                <a:effectLst/>
                <a:latin typeface="Times New Roman" panose="02020603050405020304" pitchFamily="18" charset="0"/>
                <a:ea typeface="Calibri" panose="020F0502020204030204" pitchFamily="34" charset="0"/>
              </a:rPr>
              <a:t> Romano.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00" dirty="0">
              <a:solidFill>
                <a:srgbClr val="000000"/>
              </a:solidFill>
              <a:effectLst/>
              <a:latin typeface="Times New Roman" panose="02020603050405020304" pitchFamily="18" charset="0"/>
              <a:ea typeface="Calibri" panose="020F0502020204030204" pitchFamily="34"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1 – Young people</a:t>
            </a:r>
            <a:b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www.istockphoto.com</a:t>
            </a: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/photo/diverse-group-of-students-vibrant-gm1417921862-464824444</a:t>
            </a: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2 – Linked hands</a:t>
            </a:r>
          </a:p>
          <a:p>
            <a:pPr>
              <a:lnSpc>
                <a:spcPct val="107000"/>
              </a:lnSpc>
              <a:spcAft>
                <a:spcPts val="800"/>
              </a:spcAft>
            </a:pP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pixabay.com</a:t>
            </a: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/photos/hands-friendship-together-people-3331216/</a:t>
            </a:r>
          </a:p>
          <a:p>
            <a:pPr>
              <a:lnSpc>
                <a:spcPct val="107000"/>
              </a:lnSpc>
              <a:spcAft>
                <a:spcPts val="800"/>
              </a:spcAft>
            </a:pPr>
            <a:endPar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3 – Care of the world</a:t>
            </a:r>
            <a:b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pixabay.com</a:t>
            </a: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/photos/earth-hour-clock-time-hands-hold-4300085/</a:t>
            </a:r>
          </a:p>
          <a:p>
            <a:pPr>
              <a:lnSpc>
                <a:spcPct val="107000"/>
              </a:lnSpc>
              <a:spcAft>
                <a:spcPts val="800"/>
              </a:spcAft>
            </a:pPr>
            <a:endPar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4 – Hands</a:t>
            </a:r>
          </a:p>
          <a:p>
            <a:pPr>
              <a:lnSpc>
                <a:spcPct val="107000"/>
              </a:lnSpc>
              <a:spcAft>
                <a:spcPts val="800"/>
              </a:spcAft>
            </a:pP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pixabay.com</a:t>
            </a: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/photos/hands-world-map-global-earth-600497/</a:t>
            </a: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5 – Pope Francis with young people</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kern="100" dirty="0">
                <a:solidFill>
                  <a:srgbClr val="000000"/>
                </a:solidFill>
                <a:effectLst/>
                <a:latin typeface="Times New Roman" panose="02020603050405020304" pitchFamily="18" charset="0"/>
                <a:ea typeface="Calibri" panose="020F0502020204030204" pitchFamily="34" charset="0"/>
              </a:rPr>
              <a:t>Reuters/</a:t>
            </a:r>
            <a:r>
              <a:rPr lang="en-GB" sz="1200" b="0" kern="100" dirty="0" err="1">
                <a:solidFill>
                  <a:srgbClr val="000000"/>
                </a:solidFill>
                <a:effectLst/>
                <a:latin typeface="Times New Roman" panose="02020603050405020304" pitchFamily="18" charset="0"/>
                <a:ea typeface="Calibri" panose="020F0502020204030204" pitchFamily="34" charset="0"/>
              </a:rPr>
              <a:t>L'Osservatore</a:t>
            </a:r>
            <a:r>
              <a:rPr lang="en-GB" sz="1200" b="0" kern="100" dirty="0">
                <a:solidFill>
                  <a:srgbClr val="000000"/>
                </a:solidFill>
                <a:effectLst/>
                <a:latin typeface="Times New Roman" panose="02020603050405020304" pitchFamily="18" charset="0"/>
                <a:ea typeface="Calibri" panose="020F0502020204030204" pitchFamily="34" charset="0"/>
              </a:rPr>
              <a:t> Romano </a:t>
            </a:r>
            <a:endPar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6 – Children</a:t>
            </a:r>
            <a:br>
              <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b="0" u="sng" kern="100" dirty="0">
                <a:solidFill>
                  <a:schemeClr val="tx1"/>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https://pixabay.com/photos/siblings-brother-sister-children-817369/</a:t>
            </a:r>
            <a:endParaRPr lang="en-IE"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7 – Writing</a:t>
            </a:r>
            <a:b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pixabay.com</a:t>
            </a: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/photos/writing-writer-notes-pen-notebook-923882/</a:t>
            </a: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8 – Studying</a:t>
            </a:r>
            <a:b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pixabay.com</a:t>
            </a: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/photos/people-girls-women-students-2557396/</a:t>
            </a: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9 – Fireworks</a:t>
            </a:r>
            <a:b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pixabay.com</a:t>
            </a:r>
            <a:r>
              <a:rPr lang="en-GB"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/photos/fireworks-new-years-eve-city-sky-1953253/</a:t>
            </a:r>
          </a:p>
          <a:p>
            <a:endParaRPr lang="en-GB" sz="1200" b="0" i="0" u="sng" dirty="0">
              <a:solidFill>
                <a:schemeClr val="tx1"/>
              </a:solidFill>
              <a:effectLst/>
              <a:latin typeface="Calibri" panose="020F0502020204030204" pitchFamily="34" charset="0"/>
              <a:cs typeface="Times New Roman" panose="02020603050405020304" pitchFamily="18" charset="0"/>
            </a:endParaRPr>
          </a:p>
          <a:p>
            <a:r>
              <a:rPr lang="en-GB" sz="1200" b="0" i="0" u="none" dirty="0">
                <a:solidFill>
                  <a:schemeClr val="tx1"/>
                </a:solidFill>
                <a:effectLst/>
                <a:latin typeface="Calibri" panose="020F0502020204030204" pitchFamily="34" charset="0"/>
                <a:cs typeface="Times New Roman" panose="02020603050405020304" pitchFamily="18" charset="0"/>
              </a:rPr>
              <a:t>Slide 10 – Prayer</a:t>
            </a:r>
            <a:endParaRPr lang="en-IE" b="0" i="0" u="none" dirty="0">
              <a:solidFill>
                <a:schemeClr val="tx1"/>
              </a:solidFill>
              <a:effectLst/>
              <a:latin typeface="YahooSans VF"/>
            </a:endParaRPr>
          </a:p>
          <a:p>
            <a:r>
              <a:rPr lang="en-US" u="sng" dirty="0"/>
              <a:t>https://</a:t>
            </a:r>
            <a:r>
              <a:rPr lang="en-US" u="sng" dirty="0" err="1"/>
              <a:t>pixabay.com</a:t>
            </a:r>
            <a:r>
              <a:rPr lang="en-US" u="sng" dirty="0"/>
              <a:t>/photos/hands-open-candle-candlelight-1926414/</a:t>
            </a:r>
          </a:p>
        </p:txBody>
      </p:sp>
      <p:sp>
        <p:nvSpPr>
          <p:cNvPr id="4" name="Slide Number Placeholder 3"/>
          <p:cNvSpPr>
            <a:spLocks noGrp="1"/>
          </p:cNvSpPr>
          <p:nvPr>
            <p:ph type="sldNum" sz="quarter" idx="5"/>
          </p:nvPr>
        </p:nvSpPr>
        <p:spPr/>
        <p:txBody>
          <a:bodyPr/>
          <a:lstStyle/>
          <a:p>
            <a:fld id="{8E1CFECD-E638-9C4E-A740-C0764C13F4E5}" type="slidenum">
              <a:rPr lang="en-US" smtClean="0"/>
              <a:t>1</a:t>
            </a:fld>
            <a:endParaRPr lang="en-US"/>
          </a:p>
        </p:txBody>
      </p:sp>
    </p:spTree>
    <p:extLst>
      <p:ext uri="{BB962C8B-B14F-4D97-AF65-F5344CB8AC3E}">
        <p14:creationId xmlns:p14="http://schemas.microsoft.com/office/powerpoint/2010/main" val="242789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YouTube link: </a:t>
            </a:r>
            <a:r>
              <a:rPr lang="en-IE" sz="12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https://www.youtube.com/watch?v=Tdau9DFtMn8</a:t>
            </a:r>
            <a:endParaRPr lang="en-IE" sz="12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E1CFECD-E638-9C4E-A740-C0764C13F4E5}" type="slidenum">
              <a:rPr lang="en-US" smtClean="0"/>
              <a:t>2</a:t>
            </a:fld>
            <a:endParaRPr lang="en-US"/>
          </a:p>
        </p:txBody>
      </p:sp>
    </p:spTree>
    <p:extLst>
      <p:ext uri="{BB962C8B-B14F-4D97-AF65-F5344CB8AC3E}">
        <p14:creationId xmlns:p14="http://schemas.microsoft.com/office/powerpoint/2010/main" val="26555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1CFECD-E638-9C4E-A740-C0764C13F4E5}" type="slidenum">
              <a:rPr lang="en-US" smtClean="0"/>
              <a:t>6</a:t>
            </a:fld>
            <a:endParaRPr lang="en-US"/>
          </a:p>
        </p:txBody>
      </p:sp>
    </p:spTree>
    <p:extLst>
      <p:ext uri="{BB962C8B-B14F-4D97-AF65-F5344CB8AC3E}">
        <p14:creationId xmlns:p14="http://schemas.microsoft.com/office/powerpoint/2010/main" val="276029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CFECD-E638-9C4E-A740-C0764C13F4E5}" type="slidenum">
              <a:rPr lang="en-US" smtClean="0"/>
              <a:t>7</a:t>
            </a:fld>
            <a:endParaRPr lang="en-US"/>
          </a:p>
        </p:txBody>
      </p:sp>
    </p:spTree>
    <p:extLst>
      <p:ext uri="{BB962C8B-B14F-4D97-AF65-F5344CB8AC3E}">
        <p14:creationId xmlns:p14="http://schemas.microsoft.com/office/powerpoint/2010/main" val="285393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E71B-EC06-D2C5-D1A3-B383E3450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041A636-5D81-D965-5187-26CBE1FD7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9F9AE95-B5A6-8513-9CB2-29FBD773CB7B}"/>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5" name="Footer Placeholder 4">
            <a:extLst>
              <a:ext uri="{FF2B5EF4-FFF2-40B4-BE49-F238E27FC236}">
                <a16:creationId xmlns:a16="http://schemas.microsoft.com/office/drawing/2014/main" id="{304BDFF6-543F-0189-44E7-AF25835C68C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67C09E-944D-D478-70E9-AB2605B30669}"/>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74912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E28A-39FD-D719-2D20-C00F5AA4C2D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0FA081A-D72C-E5C6-36E4-66C6FB72E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1E1461-C584-D108-BAA2-71E2BD33F918}"/>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5" name="Footer Placeholder 4">
            <a:extLst>
              <a:ext uri="{FF2B5EF4-FFF2-40B4-BE49-F238E27FC236}">
                <a16:creationId xmlns:a16="http://schemas.microsoft.com/office/drawing/2014/main" id="{955878EB-790D-88D9-BC41-98F2DF16723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8C3093A-5F4F-97C7-9D91-1959796F2B93}"/>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323016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40EF0-77B6-7E85-AE6E-DCE6D7EC7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3B34707-C4BA-AD49-8695-654706F432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1AD7E5-B11B-4F0A-C6F2-3C33520A29E4}"/>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5" name="Footer Placeholder 4">
            <a:extLst>
              <a:ext uri="{FF2B5EF4-FFF2-40B4-BE49-F238E27FC236}">
                <a16:creationId xmlns:a16="http://schemas.microsoft.com/office/drawing/2014/main" id="{365FD7A0-89BA-1C3C-BF66-B2466D49DC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80F2A9-C8AC-FBFA-EBD6-A6E47EB4D4B8}"/>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225973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A5E8-5A04-9072-CE0D-B7AAC9995AF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ADE9A95-1D1E-92DB-AC6F-7542FBAED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1E53344-640E-1A1B-5DE2-B1C19A13E969}"/>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5" name="Footer Placeholder 4">
            <a:extLst>
              <a:ext uri="{FF2B5EF4-FFF2-40B4-BE49-F238E27FC236}">
                <a16:creationId xmlns:a16="http://schemas.microsoft.com/office/drawing/2014/main" id="{750CFEB3-D3A8-72B6-9FFA-2C1FE50F698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8AC83AE-BCAD-C89D-E4C4-5E7A8F85C0C6}"/>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49963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660C-2D66-C3A3-309C-1A244A9F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814F41B-2DDB-1190-8046-9C02633416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E8C32-EBA1-0A6F-77AF-4418AC38CA4A}"/>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5" name="Footer Placeholder 4">
            <a:extLst>
              <a:ext uri="{FF2B5EF4-FFF2-40B4-BE49-F238E27FC236}">
                <a16:creationId xmlns:a16="http://schemas.microsoft.com/office/drawing/2014/main" id="{8D843F68-58F4-DF93-DAE6-2A3EB56E587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643E6D-BE63-3D4E-8480-B8AE03B501B8}"/>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14100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2392-7CD6-E8E2-03D7-12253C27B7E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B93E45A-F3E5-7604-BDBD-B2B1E3305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FC8DA06-9AED-D719-71DC-C9CA4A23A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CABFD51-E025-4C34-BAF7-14D4A1E1071B}"/>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6" name="Footer Placeholder 5">
            <a:extLst>
              <a:ext uri="{FF2B5EF4-FFF2-40B4-BE49-F238E27FC236}">
                <a16:creationId xmlns:a16="http://schemas.microsoft.com/office/drawing/2014/main" id="{7405C9B3-009C-6533-14E9-77BBF744C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60C87F0-39DA-2620-1BE6-1425B7F0C8E1}"/>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311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1462-F352-584F-6C4A-97BC28ACF53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97B98-2AF5-473D-66C4-1F105D01E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B158F-ECEF-8763-553D-0B869BC6AC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27A437B-C4C9-CB1A-0DBC-A3FD65621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49624-CCB4-CEF6-05AA-45B3459C2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DF90F16-1C4D-1585-E7EB-5A883DC56A9E}"/>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8" name="Footer Placeholder 7">
            <a:extLst>
              <a:ext uri="{FF2B5EF4-FFF2-40B4-BE49-F238E27FC236}">
                <a16:creationId xmlns:a16="http://schemas.microsoft.com/office/drawing/2014/main" id="{618AFB41-AC98-FACF-FDE1-A52F84A8DB2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A239823-394A-18D0-4238-4ACAF538A972}"/>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59465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3645-06A4-3679-EB03-284FF40971F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FBA990C-8D99-DF2C-00A8-9C2B11EA1C91}"/>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4" name="Footer Placeholder 3">
            <a:extLst>
              <a:ext uri="{FF2B5EF4-FFF2-40B4-BE49-F238E27FC236}">
                <a16:creationId xmlns:a16="http://schemas.microsoft.com/office/drawing/2014/main" id="{864E592E-8D7B-BE83-7550-68EC87BCC65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3741F1E-12A7-88D0-C16E-FECA27444E1E}"/>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35577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EDEB7-CDA5-2274-C85E-EC6C366A5C1A}"/>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3" name="Footer Placeholder 2">
            <a:extLst>
              <a:ext uri="{FF2B5EF4-FFF2-40B4-BE49-F238E27FC236}">
                <a16:creationId xmlns:a16="http://schemas.microsoft.com/office/drawing/2014/main" id="{88C6266E-621B-37AA-210B-7817059C04E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A4A4B74-4CC0-86DB-F3A0-543F9EB98C19}"/>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124016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E000-6F16-614C-36F3-B848C546D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54C09FB-88CE-23B1-4CCF-D452A2013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70DF720-2977-77E8-D82B-F911973A1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89D60B-EB98-A7CF-9F9E-846A48C075F6}"/>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6" name="Footer Placeholder 5">
            <a:extLst>
              <a:ext uri="{FF2B5EF4-FFF2-40B4-BE49-F238E27FC236}">
                <a16:creationId xmlns:a16="http://schemas.microsoft.com/office/drawing/2014/main" id="{F99D9050-0588-8CAF-2695-D2AB1FF31D5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45F53AB-2AE7-1A7E-A2F4-1DD32FA634CA}"/>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203096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79D6-6F06-B101-4234-16BC61816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5883C59-28F8-00E4-7C17-3BEF1EA8AA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F22BDC6-01A1-9EDD-8ACC-435420281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F120A-2D3C-F475-DF6A-EEE8E2B350E8}"/>
              </a:ext>
            </a:extLst>
          </p:cNvPr>
          <p:cNvSpPr>
            <a:spLocks noGrp="1"/>
          </p:cNvSpPr>
          <p:nvPr>
            <p:ph type="dt" sz="half" idx="10"/>
          </p:nvPr>
        </p:nvSpPr>
        <p:spPr/>
        <p:txBody>
          <a:bodyPr/>
          <a:lstStyle/>
          <a:p>
            <a:fld id="{458FF0C9-B2C7-4004-B639-50930C863937}" type="datetimeFigureOut">
              <a:rPr lang="en-IE" smtClean="0"/>
              <a:t>10/11/2023</a:t>
            </a:fld>
            <a:endParaRPr lang="en-IE"/>
          </a:p>
        </p:txBody>
      </p:sp>
      <p:sp>
        <p:nvSpPr>
          <p:cNvPr id="6" name="Footer Placeholder 5">
            <a:extLst>
              <a:ext uri="{FF2B5EF4-FFF2-40B4-BE49-F238E27FC236}">
                <a16:creationId xmlns:a16="http://schemas.microsoft.com/office/drawing/2014/main" id="{681A47B1-69D2-B5A5-E54B-C8EFECA0566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9592BB5-DE80-C2C2-B9EE-39400C6F3510}"/>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111148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F8027-7C42-21BB-E99A-8B6B018A8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14953BB-13A7-8C97-B321-0A2FA9959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731D3D-5625-FDBD-EEAE-F0704D038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FF0C9-B2C7-4004-B639-50930C863937}" type="datetimeFigureOut">
              <a:rPr lang="en-IE" smtClean="0"/>
              <a:t>10/11/2023</a:t>
            </a:fld>
            <a:endParaRPr lang="en-IE"/>
          </a:p>
        </p:txBody>
      </p:sp>
      <p:sp>
        <p:nvSpPr>
          <p:cNvPr id="5" name="Footer Placeholder 4">
            <a:extLst>
              <a:ext uri="{FF2B5EF4-FFF2-40B4-BE49-F238E27FC236}">
                <a16:creationId xmlns:a16="http://schemas.microsoft.com/office/drawing/2014/main" id="{06F2E6A4-F022-1D98-BC78-E4D43493C0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C6120BDB-C648-EEA1-F940-97C35CBF3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75AFB-F3D1-42DB-870C-ACC81B12DE26}" type="slidenum">
              <a:rPr lang="en-IE" smtClean="0"/>
              <a:t>‹#›</a:t>
            </a:fld>
            <a:endParaRPr lang="en-IE"/>
          </a:p>
        </p:txBody>
      </p:sp>
    </p:spTree>
    <p:extLst>
      <p:ext uri="{BB962C8B-B14F-4D97-AF65-F5344CB8AC3E}">
        <p14:creationId xmlns:p14="http://schemas.microsoft.com/office/powerpoint/2010/main" val="354394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dau9DFtMn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QGJuMBdaqIw"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in a library&#10;&#10;Description automatically generated">
            <a:extLst>
              <a:ext uri="{FF2B5EF4-FFF2-40B4-BE49-F238E27FC236}">
                <a16:creationId xmlns:a16="http://schemas.microsoft.com/office/drawing/2014/main" id="{AEE7A7F5-9495-354C-E7E4-4598E2DCDE47}"/>
              </a:ext>
            </a:extLst>
          </p:cNvPr>
          <p:cNvPicPr>
            <a:picLocks noChangeAspect="1"/>
          </p:cNvPicPr>
          <p:nvPr/>
        </p:nvPicPr>
        <p:blipFill rotWithShape="1">
          <a:blip r:embed="rId3">
            <a:extLst>
              <a:ext uri="{28A0092B-C50C-407E-A947-70E740481C1C}">
                <a14:useLocalDpi xmlns:a14="http://schemas.microsoft.com/office/drawing/2010/main" val="0"/>
              </a:ext>
            </a:extLst>
          </a:blip>
          <a:srcRect l="44" r="5839" b="-1"/>
          <a:stretch/>
        </p:blipFill>
        <p:spPr>
          <a:xfrm>
            <a:off x="2522356" y="10"/>
            <a:ext cx="9669642" cy="6857990"/>
          </a:xfrm>
          <a:prstGeom prst="rect">
            <a:avLst/>
          </a:prstGeom>
        </p:spPr>
      </p:pic>
      <p:sp>
        <p:nvSpPr>
          <p:cNvPr id="17"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0A184C-CD99-9512-2F85-49A1A6ED5367}"/>
              </a:ext>
            </a:extLst>
          </p:cNvPr>
          <p:cNvSpPr>
            <a:spLocks noGrp="1"/>
          </p:cNvSpPr>
          <p:nvPr>
            <p:ph type="title"/>
          </p:nvPr>
        </p:nvSpPr>
        <p:spPr>
          <a:xfrm>
            <a:off x="287676" y="365125"/>
            <a:ext cx="4372713" cy="1899912"/>
          </a:xfrm>
        </p:spPr>
        <p:txBody>
          <a:bodyPr>
            <a:noAutofit/>
          </a:bodyPr>
          <a:lstStyle/>
          <a:p>
            <a:r>
              <a:rPr lang="en-GB" sz="4000" dirty="0">
                <a:latin typeface="Aptos Black" panose="020B0004020202020204" pitchFamily="34" charset="0"/>
              </a:rPr>
              <a:t>Catholic Schools Week 2024</a:t>
            </a:r>
            <a:br>
              <a:rPr lang="en-GB" sz="4000" dirty="0">
                <a:latin typeface="Aptos Black" panose="020B0004020202020204" pitchFamily="34" charset="0"/>
              </a:rPr>
            </a:br>
            <a:endParaRPr lang="en-IE" sz="4000" dirty="0">
              <a:latin typeface="Aptos Black" panose="020B0004020202020204" pitchFamily="34" charset="0"/>
            </a:endParaRPr>
          </a:p>
        </p:txBody>
      </p:sp>
      <p:sp>
        <p:nvSpPr>
          <p:cNvPr id="3" name="Content Placeholder 2">
            <a:extLst>
              <a:ext uri="{FF2B5EF4-FFF2-40B4-BE49-F238E27FC236}">
                <a16:creationId xmlns:a16="http://schemas.microsoft.com/office/drawing/2014/main" id="{035095DD-2459-46F9-ACEB-78E49F3FEC89}"/>
              </a:ext>
            </a:extLst>
          </p:cNvPr>
          <p:cNvSpPr>
            <a:spLocks noGrp="1"/>
          </p:cNvSpPr>
          <p:nvPr>
            <p:ph idx="1"/>
          </p:nvPr>
        </p:nvSpPr>
        <p:spPr>
          <a:xfrm>
            <a:off x="287676" y="2434201"/>
            <a:ext cx="4372713" cy="3742762"/>
          </a:xfrm>
        </p:spPr>
        <p:txBody>
          <a:bodyPr>
            <a:normAutofit/>
          </a:bodyPr>
          <a:lstStyle/>
          <a:p>
            <a:pPr marL="0" indent="0">
              <a:buNone/>
            </a:pPr>
            <a:endParaRPr lang="en-GB" sz="2400" dirty="0">
              <a:latin typeface="Aptos Black" panose="020F0502020204030204" pitchFamily="34" charset="0"/>
            </a:endParaRPr>
          </a:p>
          <a:p>
            <a:pPr marL="0" indent="0">
              <a:buNone/>
            </a:pPr>
            <a:r>
              <a:rPr lang="en-GB" sz="4000" dirty="0">
                <a:latin typeface="Aptos Black" panose="020F0502020204030204" pitchFamily="34" charset="0"/>
              </a:rPr>
              <a:t>Tuesday: Service in our School Community </a:t>
            </a:r>
          </a:p>
          <a:p>
            <a:pPr marL="0" indent="0">
              <a:buNone/>
            </a:pPr>
            <a:endParaRPr lang="en-GB" sz="2000" dirty="0"/>
          </a:p>
          <a:p>
            <a:endParaRPr lang="en-IE" sz="2000" dirty="0"/>
          </a:p>
        </p:txBody>
      </p:sp>
    </p:spTree>
    <p:extLst>
      <p:ext uri="{BB962C8B-B14F-4D97-AF65-F5344CB8AC3E}">
        <p14:creationId xmlns:p14="http://schemas.microsoft.com/office/powerpoint/2010/main" val="79362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candle&#10;&#10;Description automatically generated">
            <a:extLst>
              <a:ext uri="{FF2B5EF4-FFF2-40B4-BE49-F238E27FC236}">
                <a16:creationId xmlns:a16="http://schemas.microsoft.com/office/drawing/2014/main" id="{F09EB8B7-1187-0F42-22E5-CD66300E4334}"/>
              </a:ext>
            </a:extLst>
          </p:cNvPr>
          <p:cNvPicPr>
            <a:picLocks noChangeAspect="1"/>
          </p:cNvPicPr>
          <p:nvPr/>
        </p:nvPicPr>
        <p:blipFill rotWithShape="1">
          <a:blip r:embed="rId2">
            <a:extLst>
              <a:ext uri="{28A0092B-C50C-407E-A947-70E740481C1C}">
                <a14:useLocalDpi xmlns:a14="http://schemas.microsoft.com/office/drawing/2010/main" val="0"/>
              </a:ext>
            </a:extLst>
          </a:blip>
          <a:srcRect l="4155" t="9091" r="25454"/>
          <a:stretch/>
        </p:blipFill>
        <p:spPr>
          <a:xfrm>
            <a:off x="3522468" y="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2D8618-1761-E96B-87DE-F4013D6CEEB2}"/>
              </a:ext>
            </a:extLst>
          </p:cNvPr>
          <p:cNvSpPr>
            <a:spLocks noGrp="1"/>
          </p:cNvSpPr>
          <p:nvPr>
            <p:ph type="title"/>
          </p:nvPr>
        </p:nvSpPr>
        <p:spPr>
          <a:xfrm>
            <a:off x="346040" y="441452"/>
            <a:ext cx="8848063" cy="653288"/>
          </a:xfrm>
        </p:spPr>
        <p:txBody>
          <a:bodyPr anchor="b">
            <a:noAutofit/>
          </a:bodyPr>
          <a:lstStyle/>
          <a:p>
            <a:r>
              <a:rPr lang="en-GB" sz="4000" dirty="0">
                <a:solidFill>
                  <a:schemeClr val="bg1"/>
                </a:solidFill>
                <a:latin typeface="Times New Roman" panose="02020603050405020304" pitchFamily="18" charset="0"/>
                <a:cs typeface="Times New Roman" panose="02020603050405020304" pitchFamily="18" charset="0"/>
              </a:rPr>
              <a:t>Prayer – Serving our School Community</a:t>
            </a:r>
            <a:endParaRPr lang="en-IE"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A5BE40-3906-79CB-38CE-917845E456AD}"/>
              </a:ext>
            </a:extLst>
          </p:cNvPr>
          <p:cNvSpPr>
            <a:spLocks noGrp="1"/>
          </p:cNvSpPr>
          <p:nvPr>
            <p:ph idx="1"/>
          </p:nvPr>
        </p:nvSpPr>
        <p:spPr>
          <a:xfrm>
            <a:off x="450797" y="1638294"/>
            <a:ext cx="5323702" cy="4161257"/>
          </a:xfrm>
        </p:spPr>
        <p:txBody>
          <a:bodyPr anchor="t">
            <a:noAutofit/>
          </a:bodyPr>
          <a:lstStyle/>
          <a:p>
            <a:pPr marL="0" indent="0" algn="just">
              <a:buNone/>
            </a:pPr>
            <a:r>
              <a:rPr lang="en-GB" sz="2000" dirty="0">
                <a:solidFill>
                  <a:schemeClr val="bg1"/>
                </a:solidFill>
                <a:latin typeface="Times New Roman" panose="02020603050405020304" pitchFamily="18" charset="0"/>
                <a:cs typeface="Times New Roman" panose="02020603050405020304" pitchFamily="18" charset="0"/>
              </a:rPr>
              <a:t>Dear God,</a:t>
            </a:r>
          </a:p>
          <a:p>
            <a:pPr marL="0" indent="0" algn="just">
              <a:buNone/>
            </a:pPr>
            <a:r>
              <a:rPr lang="en-GB" sz="2000" dirty="0">
                <a:solidFill>
                  <a:schemeClr val="bg1"/>
                </a:solidFill>
                <a:latin typeface="Times New Roman" panose="02020603050405020304" pitchFamily="18" charset="0"/>
                <a:cs typeface="Times New Roman" panose="02020603050405020304" pitchFamily="18" charset="0"/>
              </a:rPr>
              <a:t>As we celebrate Catholic Schools Week this week, help us to remember that we are </a:t>
            </a:r>
            <a:r>
              <a:rPr lang="en-IE" sz="2000"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called by faith to share the love of God in our school with all those we meet. Each person, at every age, is called to become Christ for one another by serving every person with a humble heart and with a generous spirit. </a:t>
            </a:r>
            <a:r>
              <a:rPr lang="en-GB" sz="2000"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GB" sz="2000" dirty="0">
                <a:solidFill>
                  <a:schemeClr val="bg1"/>
                </a:solidFill>
                <a:latin typeface="Times New Roman" panose="02020603050405020304" pitchFamily="18" charset="0"/>
                <a:cs typeface="Times New Roman" panose="02020603050405020304" pitchFamily="18" charset="0"/>
              </a:rPr>
              <a:t>elp us to be always aware of the blessing of our community and the chance for each of us to be members of it. Help us to live out your gospel in all the things we do and say and to be shaped as your disciples.</a:t>
            </a:r>
          </a:p>
          <a:p>
            <a:pPr marL="0" indent="0" algn="just">
              <a:buNone/>
            </a:pPr>
            <a:r>
              <a:rPr lang="en-GB" sz="2000">
                <a:solidFill>
                  <a:schemeClr val="bg1"/>
                </a:solidFill>
                <a:latin typeface="Times New Roman" panose="02020603050405020304" pitchFamily="18" charset="0"/>
                <a:cs typeface="Times New Roman" panose="02020603050405020304" pitchFamily="18" charset="0"/>
              </a:rPr>
              <a:t>Amen.</a:t>
            </a:r>
            <a:endParaRPr lang="en-IE" sz="2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458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40D8F-1D27-D3CE-3E95-010F868CE73E}"/>
              </a:ext>
            </a:extLst>
          </p:cNvPr>
          <p:cNvSpPr>
            <a:spLocks noGrp="1"/>
          </p:cNvSpPr>
          <p:nvPr>
            <p:ph type="title"/>
          </p:nvPr>
        </p:nvSpPr>
        <p:spPr>
          <a:xfrm>
            <a:off x="835025" y="849312"/>
            <a:ext cx="5062340" cy="1323439"/>
          </a:xfrm>
        </p:spPr>
        <p:txBody>
          <a:bodyPr anchor="t">
            <a:normAutofit/>
          </a:bodyPr>
          <a:lstStyle/>
          <a:p>
            <a:r>
              <a:rPr lang="en-GB" sz="4000" dirty="0">
                <a:solidFill>
                  <a:schemeClr val="bg1"/>
                </a:solidFill>
              </a:rPr>
              <a:t>Global Compact on Education</a:t>
            </a:r>
            <a:endParaRPr lang="en-IE" sz="4000" dirty="0">
              <a:solidFill>
                <a:schemeClr val="bg1"/>
              </a:solidFill>
            </a:endParaRPr>
          </a:p>
        </p:txBody>
      </p:sp>
      <p:sp>
        <p:nvSpPr>
          <p:cNvPr id="3" name="Content Placeholder 2">
            <a:extLst>
              <a:ext uri="{FF2B5EF4-FFF2-40B4-BE49-F238E27FC236}">
                <a16:creationId xmlns:a16="http://schemas.microsoft.com/office/drawing/2014/main" id="{87BAC6C7-BBC6-C14D-BBD4-1C3EF6614563}"/>
              </a:ext>
            </a:extLst>
          </p:cNvPr>
          <p:cNvSpPr>
            <a:spLocks noGrp="1"/>
          </p:cNvSpPr>
          <p:nvPr>
            <p:ph idx="1"/>
          </p:nvPr>
        </p:nvSpPr>
        <p:spPr>
          <a:xfrm>
            <a:off x="835024" y="2172751"/>
            <a:ext cx="5062341" cy="3043497"/>
          </a:xfrm>
        </p:spPr>
        <p:txBody>
          <a:bodyPr>
            <a:noAutofit/>
          </a:bodyPr>
          <a:lstStyle/>
          <a:p>
            <a:endParaRPr lang="en-IE" sz="20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sz="2000" kern="100" dirty="0">
                <a:solidFill>
                  <a:schemeClr val="bg1">
                    <a:alpha val="80000"/>
                  </a:schemeClr>
                </a:solidFill>
                <a:effectLst/>
                <a:latin typeface="Times New Roman" panose="02020603050405020304" pitchFamily="18" charset="0"/>
                <a:ea typeface="Calibri" panose="020F0502020204030204" pitchFamily="34" charset="0"/>
              </a:rPr>
              <a:t>In May 2020 Pope Francis held a meeting with many leaders of different religions all over the world on the Global Compact on Education.  Compact means agreement. It was particularly aimed at those involved in education and young people. </a:t>
            </a:r>
          </a:p>
          <a:p>
            <a:pPr marL="0" indent="0">
              <a:buNone/>
            </a:pPr>
            <a:r>
              <a:rPr lang="en-IE" sz="2000" kern="100" dirty="0">
                <a:solidFill>
                  <a:schemeClr val="bg1">
                    <a:alpha val="80000"/>
                  </a:schemeClr>
                </a:solidFill>
                <a:latin typeface="Times New Roman" panose="02020603050405020304" pitchFamily="18" charset="0"/>
                <a:ea typeface="Calibri" panose="020F0502020204030204" pitchFamily="34" charset="0"/>
                <a:cs typeface="Times New Roman" panose="02020603050405020304" pitchFamily="18" charset="0"/>
              </a:rPr>
              <a:t>Watch the short video of Pope Francis’ message for the Global Compact on Education at the link below:</a:t>
            </a:r>
            <a:endParaRPr lang="en-IE" sz="20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20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https://www.youtube.com/watch?v=Tdau9DFtMn8</a:t>
            </a:r>
            <a:endParaRPr lang="en-IE" sz="20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sz="2000" kern="100" dirty="0">
              <a:solidFill>
                <a:schemeClr val="bg1">
                  <a:alpha val="80000"/>
                </a:schemeClr>
              </a:solidFill>
              <a:effectLst/>
              <a:latin typeface="Times New Roman" panose="02020603050405020304" pitchFamily="18" charset="0"/>
              <a:ea typeface="Calibri" panose="020F0502020204030204" pitchFamily="34" charset="0"/>
            </a:endParaRPr>
          </a:p>
          <a:p>
            <a:endParaRPr lang="en-IE" sz="2000" dirty="0">
              <a:solidFill>
                <a:schemeClr val="bg1">
                  <a:alpha val="80000"/>
                </a:schemeClr>
              </a:solidFill>
            </a:endParaRPr>
          </a:p>
        </p:txBody>
      </p:sp>
      <p:pic>
        <p:nvPicPr>
          <p:cNvPr id="5" name="Picture 4" descr="A group of people putting their hands together&#10;&#10;Description automatically generated">
            <a:extLst>
              <a:ext uri="{FF2B5EF4-FFF2-40B4-BE49-F238E27FC236}">
                <a16:creationId xmlns:a16="http://schemas.microsoft.com/office/drawing/2014/main" id="{4D716762-0074-2CD1-A3DA-02FC67905336}"/>
              </a:ext>
            </a:extLst>
          </p:cNvPr>
          <p:cNvPicPr>
            <a:picLocks noChangeAspect="1"/>
          </p:cNvPicPr>
          <p:nvPr/>
        </p:nvPicPr>
        <p:blipFill rotWithShape="1">
          <a:blip r:embed="rId4">
            <a:extLst>
              <a:ext uri="{28A0092B-C50C-407E-A947-70E740481C1C}">
                <a14:useLocalDpi xmlns:a14="http://schemas.microsoft.com/office/drawing/2010/main" val="0"/>
              </a:ext>
            </a:extLst>
          </a:blip>
          <a:srcRect l="15017" r="9381" b="-1"/>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8383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0707ED-F533-19FA-D12C-714FD0072C45}"/>
              </a:ext>
            </a:extLst>
          </p:cNvPr>
          <p:cNvSpPr>
            <a:spLocks noGrp="1"/>
          </p:cNvSpPr>
          <p:nvPr>
            <p:ph idx="1"/>
          </p:nvPr>
        </p:nvSpPr>
        <p:spPr>
          <a:xfrm>
            <a:off x="835025" y="1732743"/>
            <a:ext cx="4425950" cy="2233082"/>
          </a:xfrm>
        </p:spPr>
        <p:txBody>
          <a:bodyPr>
            <a:noAutofit/>
          </a:bodyPr>
          <a:lstStyle/>
          <a:p>
            <a:pPr marL="0" indent="0" algn="just">
              <a:buNone/>
            </a:pPr>
            <a:endParaRPr lang="en-GB" sz="2000" dirty="0">
              <a:solidFill>
                <a:schemeClr val="bg1">
                  <a:alpha val="8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GB" sz="2000" dirty="0">
                <a:solidFill>
                  <a:schemeClr val="bg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Pope Francis called on young people to participate in this meeting:</a:t>
            </a:r>
          </a:p>
          <a:p>
            <a:pPr marL="0" indent="0" algn="just">
              <a:buNone/>
            </a:pPr>
            <a:r>
              <a:rPr lang="en-IE" sz="2000" dirty="0">
                <a:solidFill>
                  <a:schemeClr val="bg1">
                    <a:alpha val="8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IE" sz="2000" dirty="0">
                <a:solidFill>
                  <a:schemeClr val="bg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I also call upon you, dear young people, to take part in the meeting and to sense your real responsibility for the building of a better world.’</a:t>
            </a:r>
          </a:p>
          <a:p>
            <a:pPr marL="0" indent="0" algn="just">
              <a:buNone/>
            </a:pPr>
            <a:endParaRPr lang="en-IE" sz="2000" dirty="0">
              <a:solidFill>
                <a:schemeClr val="bg1">
                  <a:alpha val="80000"/>
                </a:schemeClr>
              </a:solidFill>
              <a:latin typeface="Times New Roman" panose="02020603050405020304" pitchFamily="18" charset="0"/>
              <a:cs typeface="Times New Roman" panose="02020603050405020304" pitchFamily="18" charset="0"/>
            </a:endParaRPr>
          </a:p>
        </p:txBody>
      </p:sp>
      <p:pic>
        <p:nvPicPr>
          <p:cNvPr id="5" name="Picture 4" descr="Hands holding the earth in front of a clock&#10;&#10;Description automatically generated">
            <a:extLst>
              <a:ext uri="{FF2B5EF4-FFF2-40B4-BE49-F238E27FC236}">
                <a16:creationId xmlns:a16="http://schemas.microsoft.com/office/drawing/2014/main" id="{373C1AE0-8612-E5FE-AC4C-23D7860376D4}"/>
              </a:ext>
            </a:extLst>
          </p:cNvPr>
          <p:cNvPicPr>
            <a:picLocks noChangeAspect="1"/>
          </p:cNvPicPr>
          <p:nvPr/>
        </p:nvPicPr>
        <p:blipFill rotWithShape="1">
          <a:blip r:embed="rId2">
            <a:extLst>
              <a:ext uri="{28A0092B-C50C-407E-A947-70E740481C1C}">
                <a14:useLocalDpi xmlns:a14="http://schemas.microsoft.com/office/drawing/2010/main" val="0"/>
              </a:ext>
            </a:extLst>
          </a:blip>
          <a:srcRect t="8675" r="-3" b="3030"/>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1892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3E73A-C0EB-B134-90CE-B1CF00EA923D}"/>
              </a:ext>
            </a:extLst>
          </p:cNvPr>
          <p:cNvSpPr>
            <a:spLocks noGrp="1"/>
          </p:cNvSpPr>
          <p:nvPr>
            <p:ph idx="1"/>
          </p:nvPr>
        </p:nvSpPr>
        <p:spPr>
          <a:xfrm>
            <a:off x="869951" y="1276024"/>
            <a:ext cx="4391024" cy="2862288"/>
          </a:xfrm>
        </p:spPr>
        <p:txBody>
          <a:bodyPr>
            <a:normAutofit/>
          </a:bodyPr>
          <a:lstStyle/>
          <a:p>
            <a:pPr marL="0" indent="0">
              <a:buNone/>
            </a:pPr>
            <a:r>
              <a:rPr lang="en-GB" sz="4000" b="1" dirty="0">
                <a:solidFill>
                  <a:schemeClr val="bg1">
                    <a:alpha val="80000"/>
                  </a:schemeClr>
                </a:solidFill>
                <a:latin typeface="+mj-lt"/>
                <a:cs typeface="Times New Roman" panose="02020603050405020304" pitchFamily="18" charset="0"/>
              </a:rPr>
              <a:t>Pair and Share</a:t>
            </a:r>
          </a:p>
          <a:p>
            <a:pPr marL="0" indent="0">
              <a:buNone/>
            </a:pPr>
            <a:r>
              <a:rPr lang="en-GB" sz="2000" dirty="0">
                <a:solidFill>
                  <a:schemeClr val="bg1">
                    <a:alpha val="80000"/>
                  </a:schemeClr>
                </a:solidFill>
                <a:latin typeface="Times New Roman" panose="02020603050405020304" pitchFamily="18" charset="0"/>
                <a:cs typeface="Times New Roman" panose="02020603050405020304" pitchFamily="18" charset="0"/>
              </a:rPr>
              <a:t>Discuss with your partner </a:t>
            </a:r>
            <a:r>
              <a:rPr lang="en-GB" sz="2000" b="1" dirty="0">
                <a:solidFill>
                  <a:schemeClr val="bg1">
                    <a:alpha val="80000"/>
                  </a:schemeClr>
                </a:solidFill>
                <a:latin typeface="Times New Roman" panose="02020603050405020304" pitchFamily="18" charset="0"/>
                <a:cs typeface="Times New Roman" panose="02020603050405020304" pitchFamily="18" charset="0"/>
              </a:rPr>
              <a:t>three ways</a:t>
            </a:r>
            <a:r>
              <a:rPr lang="en-GB" sz="2000" dirty="0">
                <a:solidFill>
                  <a:schemeClr val="bg1">
                    <a:alpha val="80000"/>
                  </a:schemeClr>
                </a:solidFill>
                <a:latin typeface="Times New Roman" panose="02020603050405020304" pitchFamily="18" charset="0"/>
                <a:cs typeface="Times New Roman" panose="02020603050405020304" pitchFamily="18" charset="0"/>
              </a:rPr>
              <a:t> in which young people can uniquely contribute to the building of a better world</a:t>
            </a:r>
            <a:r>
              <a:rPr lang="en-GB" sz="2400" dirty="0">
                <a:solidFill>
                  <a:schemeClr val="bg1">
                    <a:alpha val="80000"/>
                  </a:schemeClr>
                </a:solidFill>
                <a:latin typeface="Times New Roman" panose="02020603050405020304" pitchFamily="18" charset="0"/>
                <a:cs typeface="Times New Roman" panose="02020603050405020304" pitchFamily="18" charset="0"/>
              </a:rPr>
              <a:t>.</a:t>
            </a:r>
            <a:endParaRPr lang="en-IE" sz="2400" dirty="0">
              <a:solidFill>
                <a:schemeClr val="bg1">
                  <a:alpha val="80000"/>
                </a:schemeClr>
              </a:solidFill>
              <a:latin typeface="Times New Roman" panose="02020603050405020304" pitchFamily="18" charset="0"/>
              <a:cs typeface="Times New Roman" panose="02020603050405020304" pitchFamily="18" charset="0"/>
            </a:endParaRPr>
          </a:p>
        </p:txBody>
      </p:sp>
      <p:pic>
        <p:nvPicPr>
          <p:cNvPr id="5" name="Picture 4" descr="A close-up of hands with a map&#10;&#10;Description automatically generated">
            <a:extLst>
              <a:ext uri="{FF2B5EF4-FFF2-40B4-BE49-F238E27FC236}">
                <a16:creationId xmlns:a16="http://schemas.microsoft.com/office/drawing/2014/main" id="{BE7D1F3A-D5B5-15E5-233A-A5B08D14F220}"/>
              </a:ext>
            </a:extLst>
          </p:cNvPr>
          <p:cNvPicPr>
            <a:picLocks noChangeAspect="1"/>
          </p:cNvPicPr>
          <p:nvPr/>
        </p:nvPicPr>
        <p:blipFill rotWithShape="1">
          <a:blip r:embed="rId2">
            <a:extLst>
              <a:ext uri="{28A0092B-C50C-407E-A947-70E740481C1C}">
                <a14:useLocalDpi xmlns:a14="http://schemas.microsoft.com/office/drawing/2010/main" val="0"/>
              </a:ext>
            </a:extLst>
          </a:blip>
          <a:srcRect l="11188" r="13210" b="-1"/>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8522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taking a selfie&#10;&#10;Description automatically generated">
            <a:extLst>
              <a:ext uri="{FF2B5EF4-FFF2-40B4-BE49-F238E27FC236}">
                <a16:creationId xmlns:a16="http://schemas.microsoft.com/office/drawing/2014/main" id="{5C9ADE15-7512-7A92-9E76-B06BA91584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6511" b="6976"/>
          <a:stretch/>
        </p:blipFill>
        <p:spPr>
          <a:xfrm>
            <a:off x="3522468" y="10"/>
            <a:ext cx="8669532" cy="6857990"/>
          </a:xfrm>
          <a:prstGeom prst="rect">
            <a:avLst/>
          </a:prstGeom>
        </p:spPr>
      </p:pic>
      <p:sp>
        <p:nvSpPr>
          <p:cNvPr id="25"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5492FD-8ED9-136E-E67B-13251FDF16AE}"/>
              </a:ext>
            </a:extLst>
          </p:cNvPr>
          <p:cNvSpPr>
            <a:spLocks noGrp="1"/>
          </p:cNvSpPr>
          <p:nvPr>
            <p:ph type="title"/>
          </p:nvPr>
        </p:nvSpPr>
        <p:spPr>
          <a:xfrm>
            <a:off x="481029" y="630004"/>
            <a:ext cx="5039242" cy="5683113"/>
          </a:xfrm>
        </p:spPr>
        <p:txBody>
          <a:bodyPr vert="horz" lIns="91440" tIns="45720" rIns="91440" bIns="45720" rtlCol="0" anchor="b">
            <a:no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effectLst/>
                <a:latin typeface="Times New Roman" panose="02020603050405020304" pitchFamily="18" charset="0"/>
                <a:cs typeface="Times New Roman" panose="02020603050405020304" pitchFamily="18" charset="0"/>
              </a:rPr>
              <a:t>Young friends, don’t wait until tomorrow to contribute your energy, your audacity and your creativity to changing our world. Your youth is not an “in-between time”.’ (</a:t>
            </a:r>
            <a:r>
              <a:rPr lang="en-US" sz="2000" i="1" dirty="0">
                <a:solidFill>
                  <a:schemeClr val="bg1"/>
                </a:solidFill>
                <a:effectLst/>
                <a:latin typeface="Times New Roman" panose="02020603050405020304" pitchFamily="18" charset="0"/>
                <a:cs typeface="Times New Roman" panose="02020603050405020304" pitchFamily="18" charset="0"/>
              </a:rPr>
              <a:t>Christus Vivit</a:t>
            </a:r>
            <a:r>
              <a:rPr lang="en-US" sz="2000" dirty="0">
                <a:solidFill>
                  <a:schemeClr val="bg1"/>
                </a:solidFill>
                <a:effectLst/>
                <a:latin typeface="Times New Roman" panose="02020603050405020304" pitchFamily="18" charset="0"/>
                <a:cs typeface="Times New Roman" panose="02020603050405020304" pitchFamily="18" charset="0"/>
              </a:rPr>
              <a:t>, 178)</a:t>
            </a:r>
            <a:br>
              <a:rPr lang="en-US" sz="2000" dirty="0">
                <a:solidFill>
                  <a:schemeClr val="bg1"/>
                </a:solidFill>
                <a:effectLst/>
                <a:latin typeface="Times New Roman" panose="02020603050405020304" pitchFamily="18" charset="0"/>
                <a:cs typeface="Times New Roman" panose="020206030504050203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r>
              <a:rPr lang="en-US" sz="2000" dirty="0">
                <a:solidFill>
                  <a:schemeClr val="bg1"/>
                </a:solidFill>
                <a:effectLst/>
                <a:latin typeface="Times New Roman" panose="02020603050405020304" pitchFamily="18" charset="0"/>
                <a:cs typeface="Times New Roman" panose="02020603050405020304" pitchFamily="18" charset="0"/>
              </a:rPr>
              <a:t>1. What does Pope Francis mean when he says young people could </a:t>
            </a:r>
            <a:r>
              <a:rPr lang="en-US" sz="2000" dirty="0">
                <a:solidFill>
                  <a:schemeClr val="bg1"/>
                </a:solidFill>
                <a:latin typeface="Times New Roman" panose="02020603050405020304" pitchFamily="18" charset="0"/>
                <a:cs typeface="Times New Roman" panose="02020603050405020304" pitchFamily="18" charset="0"/>
              </a:rPr>
              <a:t>view the </a:t>
            </a:r>
            <a:r>
              <a:rPr lang="en-US" sz="2000" dirty="0">
                <a:solidFill>
                  <a:schemeClr val="bg1"/>
                </a:solidFill>
                <a:effectLst/>
                <a:latin typeface="Times New Roman" panose="02020603050405020304" pitchFamily="18" charset="0"/>
                <a:cs typeface="Times New Roman" panose="02020603050405020304" pitchFamily="18" charset="0"/>
              </a:rPr>
              <a:t>teenage years as being an ‘in-between time’?</a:t>
            </a:r>
            <a:br>
              <a:rPr lang="en-US" sz="2000" dirty="0">
                <a:solidFill>
                  <a:schemeClr val="bg1"/>
                </a:solidFill>
                <a:effectLst/>
                <a:latin typeface="Times New Roman" panose="02020603050405020304" pitchFamily="18" charset="0"/>
                <a:cs typeface="Times New Roman" panose="020206030504050203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r>
              <a:rPr lang="en-US" sz="2000" dirty="0">
                <a:solidFill>
                  <a:schemeClr val="bg1"/>
                </a:solidFill>
                <a:effectLst/>
                <a:latin typeface="Times New Roman" panose="02020603050405020304" pitchFamily="18" charset="0"/>
                <a:cs typeface="Times New Roman" panose="02020603050405020304" pitchFamily="18" charset="0"/>
              </a:rPr>
              <a:t>2. In what ways could these years be wasted?</a:t>
            </a:r>
            <a:br>
              <a:rPr lang="en-US" sz="2000" dirty="0">
                <a:solidFill>
                  <a:schemeClr val="bg1"/>
                </a:solidFill>
                <a:effectLst/>
                <a:latin typeface="Times New Roman" panose="02020603050405020304" pitchFamily="18" charset="0"/>
                <a:cs typeface="Times New Roman" panose="020206030504050203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r>
              <a:rPr lang="en-US" sz="2000" dirty="0">
                <a:solidFill>
                  <a:schemeClr val="bg1"/>
                </a:solidFill>
                <a:effectLst/>
                <a:latin typeface="Times New Roman" panose="02020603050405020304" pitchFamily="18" charset="0"/>
                <a:cs typeface="Times New Roman" panose="02020603050405020304" pitchFamily="18" charset="0"/>
              </a:rPr>
              <a:t>3. </a:t>
            </a:r>
            <a:r>
              <a:rPr lang="en-US" sz="2000" dirty="0">
                <a:solidFill>
                  <a:schemeClr val="bg1"/>
                </a:solidFill>
                <a:latin typeface="Times New Roman" panose="02020603050405020304" pitchFamily="18" charset="0"/>
                <a:cs typeface="Times New Roman" panose="02020603050405020304" pitchFamily="18" charset="0"/>
              </a:rPr>
              <a:t>Audacity means to take bold risks. How can young people take risks to make the world a better place?</a:t>
            </a:r>
            <a:br>
              <a:rPr lang="en-US" sz="20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r>
              <a:rPr lang="en-US" sz="2000" b="1" dirty="0">
                <a:solidFill>
                  <a:schemeClr val="bg1"/>
                </a:solidFill>
                <a:latin typeface="Times New Roman" panose="02020603050405020304" pitchFamily="18" charset="0"/>
                <a:cs typeface="Times New Roman" panose="02020603050405020304" pitchFamily="18" charset="0"/>
              </a:rPr>
              <a:t>Reflection Time:</a:t>
            </a:r>
            <a:br>
              <a:rPr lang="en-US" sz="2000" b="1" dirty="0">
                <a:solidFill>
                  <a:schemeClr val="accent1"/>
                </a:solidFill>
                <a:latin typeface="Times New Roman" panose="02020603050405020304" pitchFamily="18" charset="0"/>
                <a:cs typeface="Times New Roman" panose="02020603050405020304" pitchFamily="18" charset="0"/>
              </a:rPr>
            </a:br>
            <a:br>
              <a:rPr lang="en-US" sz="12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In your school how can you contribute your energy, audacity and creativity to better serve your school community ?</a:t>
            </a:r>
          </a:p>
        </p:txBody>
      </p:sp>
    </p:spTree>
    <p:extLst>
      <p:ext uri="{BB962C8B-B14F-4D97-AF65-F5344CB8AC3E}">
        <p14:creationId xmlns:p14="http://schemas.microsoft.com/office/powerpoint/2010/main" val="382536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young child and child holding a bag&#10;&#10;Description automatically generated">
            <a:extLst>
              <a:ext uri="{FF2B5EF4-FFF2-40B4-BE49-F238E27FC236}">
                <a16:creationId xmlns:a16="http://schemas.microsoft.com/office/drawing/2014/main" id="{A2AC4BEB-573B-DC3A-918C-E2CF6AF8E24B}"/>
              </a:ext>
            </a:extLst>
          </p:cNvPr>
          <p:cNvPicPr>
            <a:picLocks noChangeAspect="1"/>
          </p:cNvPicPr>
          <p:nvPr/>
        </p:nvPicPr>
        <p:blipFill rotWithShape="1">
          <a:blip r:embed="rId3">
            <a:extLst>
              <a:ext uri="{28A0092B-C50C-407E-A947-70E740481C1C}">
                <a14:useLocalDpi xmlns:a14="http://schemas.microsoft.com/office/drawing/2010/main" val="0"/>
              </a:ext>
            </a:extLst>
          </a:blip>
          <a:srcRect l="9070" r="10782" b="9092"/>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007DD3-C5DC-451A-B0FF-3F12D82C95B0}"/>
              </a:ext>
            </a:extLst>
          </p:cNvPr>
          <p:cNvSpPr>
            <a:spLocks noGrp="1"/>
          </p:cNvSpPr>
          <p:nvPr>
            <p:ph type="ctrTitle"/>
          </p:nvPr>
        </p:nvSpPr>
        <p:spPr>
          <a:xfrm>
            <a:off x="350729" y="625683"/>
            <a:ext cx="6250487" cy="2180147"/>
          </a:xfrm>
        </p:spPr>
        <p:txBody>
          <a:bodyPr anchor="b">
            <a:noAutofit/>
          </a:bodyPr>
          <a:lstStyle/>
          <a:p>
            <a:pPr algn="l"/>
            <a:r>
              <a:rPr lang="en-GB" sz="2000" b="1" dirty="0">
                <a:solidFill>
                  <a:schemeClr val="bg1"/>
                </a:solidFill>
                <a:effectLst/>
                <a:latin typeface="Times New Roman" panose="02020603050405020304" pitchFamily="18" charset="0"/>
                <a:cs typeface="Times New Roman" panose="02020603050405020304" pitchFamily="18" charset="0"/>
              </a:rPr>
              <a:t>‘Christ Has No Body’ by St Teresa of Ávila (1515–1582)</a:t>
            </a:r>
            <a:br>
              <a:rPr lang="en-GB" sz="2000" b="1" dirty="0">
                <a:solidFill>
                  <a:schemeClr val="bg1"/>
                </a:solidFill>
                <a:effectLst/>
                <a:latin typeface="Times New Roman" panose="02020603050405020304" pitchFamily="18" charset="0"/>
                <a:cs typeface="Times New Roman" panose="02020603050405020304" pitchFamily="18" charset="0"/>
              </a:rPr>
            </a:br>
            <a:br>
              <a:rPr lang="en-GB" sz="1200" b="1" dirty="0">
                <a:solidFill>
                  <a:schemeClr val="bg1"/>
                </a:solidFill>
                <a:effectLst/>
                <a:latin typeface="Times New Roman" panose="02020603050405020304" pitchFamily="18" charset="0"/>
                <a:cs typeface="Times New Roman" panose="02020603050405020304" pitchFamily="18" charset="0"/>
              </a:rPr>
            </a:br>
            <a:r>
              <a:rPr lang="en-GB" sz="2000" b="0" dirty="0">
                <a:solidFill>
                  <a:schemeClr val="bg1"/>
                </a:solidFill>
                <a:effectLst/>
                <a:latin typeface="Times New Roman" panose="02020603050405020304" pitchFamily="18" charset="0"/>
                <a:cs typeface="Times New Roman" panose="02020603050405020304" pitchFamily="18" charset="0"/>
              </a:rPr>
              <a:t>Christ has no body but yours,</a:t>
            </a:r>
            <a:br>
              <a:rPr lang="en-GB" sz="2000" b="0" dirty="0">
                <a:solidFill>
                  <a:schemeClr val="bg1"/>
                </a:solidFill>
                <a:effectLst/>
                <a:latin typeface="Times New Roman" panose="02020603050405020304" pitchFamily="18" charset="0"/>
                <a:cs typeface="Times New Roman" panose="02020603050405020304" pitchFamily="18" charset="0"/>
              </a:rPr>
            </a:br>
            <a:r>
              <a:rPr lang="en-GB" sz="2000" b="0" dirty="0">
                <a:solidFill>
                  <a:schemeClr val="bg1"/>
                </a:solidFill>
                <a:effectLst/>
                <a:latin typeface="Times New Roman" panose="02020603050405020304" pitchFamily="18" charset="0"/>
                <a:cs typeface="Times New Roman" panose="02020603050405020304" pitchFamily="18" charset="0"/>
              </a:rPr>
              <a:t>No hands, no feet on earth but yours,</a:t>
            </a:r>
            <a:br>
              <a:rPr lang="en-GB" sz="2000" b="0" dirty="0">
                <a:solidFill>
                  <a:schemeClr val="bg1"/>
                </a:solidFill>
                <a:effectLst/>
                <a:latin typeface="Times New Roman" panose="02020603050405020304" pitchFamily="18" charset="0"/>
                <a:cs typeface="Times New Roman" panose="02020603050405020304" pitchFamily="18" charset="0"/>
              </a:rPr>
            </a:br>
            <a:r>
              <a:rPr lang="en-GB" sz="2000" b="0" dirty="0">
                <a:solidFill>
                  <a:schemeClr val="bg1"/>
                </a:solidFill>
                <a:effectLst/>
                <a:latin typeface="Times New Roman" panose="02020603050405020304" pitchFamily="18" charset="0"/>
                <a:cs typeface="Times New Roman" panose="02020603050405020304" pitchFamily="18" charset="0"/>
              </a:rPr>
              <a:t>Yours are the eyes with which he looks</a:t>
            </a:r>
            <a:br>
              <a:rPr lang="en-GB" sz="2000" b="0" dirty="0">
                <a:solidFill>
                  <a:schemeClr val="bg1"/>
                </a:solidFill>
                <a:effectLst/>
                <a:latin typeface="Times New Roman" panose="02020603050405020304" pitchFamily="18" charset="0"/>
                <a:cs typeface="Times New Roman" panose="02020603050405020304" pitchFamily="18" charset="0"/>
              </a:rPr>
            </a:br>
            <a:r>
              <a:rPr lang="en-GB" sz="2000" b="0" dirty="0">
                <a:solidFill>
                  <a:schemeClr val="bg1"/>
                </a:solidFill>
                <a:effectLst/>
                <a:latin typeface="Times New Roman" panose="02020603050405020304" pitchFamily="18" charset="0"/>
                <a:cs typeface="Times New Roman" panose="02020603050405020304" pitchFamily="18" charset="0"/>
              </a:rPr>
              <a:t>Compassion on this world,</a:t>
            </a:r>
            <a:br>
              <a:rPr lang="en-GB" sz="2000" b="0" dirty="0">
                <a:solidFill>
                  <a:schemeClr val="bg1"/>
                </a:solidFill>
                <a:effectLst/>
                <a:latin typeface="Times New Roman" panose="02020603050405020304" pitchFamily="18" charset="0"/>
                <a:cs typeface="Times New Roman" panose="02020603050405020304" pitchFamily="18" charset="0"/>
              </a:rPr>
            </a:br>
            <a:r>
              <a:rPr lang="en-GB" sz="2000" b="0" dirty="0">
                <a:solidFill>
                  <a:schemeClr val="bg1"/>
                </a:solidFill>
                <a:effectLst/>
                <a:latin typeface="Times New Roman" panose="02020603050405020304" pitchFamily="18" charset="0"/>
                <a:cs typeface="Times New Roman" panose="02020603050405020304" pitchFamily="18" charset="0"/>
              </a:rPr>
              <a:t>Yours are the feet with which he walks to do good,</a:t>
            </a:r>
            <a:br>
              <a:rPr lang="en-GB" sz="2000" b="0" dirty="0">
                <a:solidFill>
                  <a:schemeClr val="bg1"/>
                </a:solidFill>
                <a:effectLst/>
                <a:latin typeface="Times New Roman" panose="02020603050405020304" pitchFamily="18" charset="0"/>
                <a:cs typeface="Times New Roman" panose="02020603050405020304" pitchFamily="18" charset="0"/>
              </a:rPr>
            </a:br>
            <a:r>
              <a:rPr lang="en-GB" sz="2000" b="0" dirty="0">
                <a:solidFill>
                  <a:schemeClr val="bg1"/>
                </a:solidFill>
                <a:effectLst/>
                <a:latin typeface="Times New Roman" panose="02020603050405020304" pitchFamily="18" charset="0"/>
                <a:cs typeface="Times New Roman" panose="02020603050405020304" pitchFamily="18" charset="0"/>
              </a:rPr>
              <a:t>Yours are the hands, with which he blesses all the world.</a:t>
            </a:r>
            <a:endParaRPr lang="en-IE" sz="20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2576A5D-29C0-A186-EBC9-87AF89DE1E01}"/>
              </a:ext>
            </a:extLst>
          </p:cNvPr>
          <p:cNvSpPr>
            <a:spLocks noGrp="1"/>
          </p:cNvSpPr>
          <p:nvPr>
            <p:ph type="subTitle" idx="1"/>
          </p:nvPr>
        </p:nvSpPr>
        <p:spPr>
          <a:xfrm>
            <a:off x="477980" y="3429000"/>
            <a:ext cx="5008420" cy="2466187"/>
          </a:xfrm>
        </p:spPr>
        <p:txBody>
          <a:bodyPr>
            <a:noAutofit/>
          </a:bodyPr>
          <a:lstStyle/>
          <a:p>
            <a:pPr marL="457200" indent="-457200" algn="l">
              <a:buFont typeface="+mj-lt"/>
              <a:buAutoNum type="arabicPeriod"/>
            </a:pPr>
            <a:r>
              <a:rPr lang="en-GB" sz="2000" dirty="0">
                <a:solidFill>
                  <a:schemeClr val="bg1"/>
                </a:solidFill>
                <a:latin typeface="Times New Roman" panose="02020603050405020304" pitchFamily="18" charset="0"/>
                <a:cs typeface="Times New Roman" panose="02020603050405020304" pitchFamily="18" charset="0"/>
              </a:rPr>
              <a:t>What do you think St Teresa means when she says Christ has no body but yours?</a:t>
            </a:r>
          </a:p>
          <a:p>
            <a:pPr marL="457200" indent="-457200" algn="l">
              <a:buFont typeface="+mj-lt"/>
              <a:buAutoNum type="arabicPeriod"/>
            </a:pPr>
            <a:r>
              <a:rPr lang="en-GB" sz="2000" dirty="0">
                <a:solidFill>
                  <a:schemeClr val="bg1"/>
                </a:solidFill>
                <a:latin typeface="Times New Roman" panose="02020603050405020304" pitchFamily="18" charset="0"/>
                <a:cs typeface="Times New Roman" panose="02020603050405020304" pitchFamily="18" charset="0"/>
              </a:rPr>
              <a:t>In what ways can you be compassionate in your school environment?</a:t>
            </a:r>
          </a:p>
          <a:p>
            <a:pPr marL="457200" indent="-457200" algn="l">
              <a:buFont typeface="+mj-lt"/>
              <a:buAutoNum type="arabicPeriod"/>
            </a:pPr>
            <a:r>
              <a:rPr lang="en-GB" sz="2000" dirty="0">
                <a:solidFill>
                  <a:schemeClr val="bg1"/>
                </a:solidFill>
                <a:latin typeface="Times New Roman" panose="02020603050405020304" pitchFamily="18" charset="0"/>
                <a:cs typeface="Times New Roman" panose="02020603050405020304" pitchFamily="18" charset="0"/>
              </a:rPr>
              <a:t>Can you think of one way in which you can be of service to somebody in school?</a:t>
            </a:r>
          </a:p>
          <a:p>
            <a:pPr marL="457200" indent="-457200" algn="l">
              <a:buFont typeface="+mj-lt"/>
              <a:buAutoNum type="arabicPeriod"/>
            </a:pPr>
            <a:r>
              <a:rPr lang="en-GB" sz="2000" dirty="0">
                <a:solidFill>
                  <a:schemeClr val="bg1"/>
                </a:solidFill>
                <a:latin typeface="Times New Roman" panose="02020603050405020304" pitchFamily="18" charset="0"/>
                <a:cs typeface="Times New Roman" panose="02020603050405020304" pitchFamily="18" charset="0"/>
              </a:rPr>
              <a:t>How can you be a blessing to your school?</a:t>
            </a:r>
            <a:endParaRPr lang="en-IE"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82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303799-1820-2FCC-1F66-231B7B7AD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50" y="0"/>
            <a:ext cx="9277348" cy="685800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89412E-4089-9505-829D-70D499C13C19}"/>
              </a:ext>
            </a:extLst>
          </p:cNvPr>
          <p:cNvSpPr>
            <a:spLocks noGrp="1"/>
          </p:cNvSpPr>
          <p:nvPr>
            <p:ph type="title"/>
          </p:nvPr>
        </p:nvSpPr>
        <p:spPr>
          <a:xfrm>
            <a:off x="371093" y="1161288"/>
            <a:ext cx="3800073" cy="1124712"/>
          </a:xfrm>
        </p:spPr>
        <p:txBody>
          <a:bodyPr anchor="b">
            <a:noAutofit/>
          </a:bodyPr>
          <a:lstStyle/>
          <a:p>
            <a:r>
              <a:rPr lang="en-GB" sz="4000" dirty="0">
                <a:solidFill>
                  <a:schemeClr val="bg1"/>
                </a:solidFill>
                <a:latin typeface="Times New Roman" panose="02020603050405020304" pitchFamily="18" charset="0"/>
                <a:cs typeface="Times New Roman" panose="02020603050405020304" pitchFamily="18" charset="0"/>
              </a:rPr>
              <a:t>Reflection Time</a:t>
            </a:r>
            <a:endParaRPr lang="en-IE"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C2285C-B68C-F0AF-5314-F941D090272C}"/>
              </a:ext>
            </a:extLst>
          </p:cNvPr>
          <p:cNvSpPr>
            <a:spLocks noGrp="1"/>
          </p:cNvSpPr>
          <p:nvPr>
            <p:ph idx="1"/>
          </p:nvPr>
        </p:nvSpPr>
        <p:spPr>
          <a:xfrm>
            <a:off x="371094" y="2718054"/>
            <a:ext cx="3438906" cy="1124712"/>
          </a:xfrm>
        </p:spPr>
        <p:txBody>
          <a:bodyPr anchor="t">
            <a:normAutofit/>
          </a:bodyPr>
          <a:lstStyle/>
          <a:p>
            <a:pPr marL="0" indent="0">
              <a:buNone/>
            </a:pPr>
            <a:r>
              <a:rPr lang="en-GB" sz="2000" dirty="0">
                <a:solidFill>
                  <a:schemeClr val="bg1"/>
                </a:solidFill>
                <a:latin typeface="Times New Roman" panose="02020603050405020304" pitchFamily="18" charset="0"/>
                <a:cs typeface="Times New Roman" panose="02020603050405020304" pitchFamily="18" charset="0"/>
              </a:rPr>
              <a:t>Complete Worksheet 1 that comes with this PowerPoint.</a:t>
            </a:r>
            <a:endParaRPr lang="en-IE"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09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F69F6-593B-AD17-389C-98461B1A7071}"/>
              </a:ext>
            </a:extLst>
          </p:cNvPr>
          <p:cNvSpPr>
            <a:spLocks noGrp="1"/>
          </p:cNvSpPr>
          <p:nvPr>
            <p:ph type="title"/>
          </p:nvPr>
        </p:nvSpPr>
        <p:spPr>
          <a:xfrm>
            <a:off x="838200" y="1641752"/>
            <a:ext cx="4391024" cy="1323439"/>
          </a:xfrm>
        </p:spPr>
        <p:txBody>
          <a:bodyPr anchor="t">
            <a:normAutofit/>
          </a:bodyPr>
          <a:lstStyle/>
          <a:p>
            <a:r>
              <a:rPr lang="en-GB" sz="4000" dirty="0">
                <a:solidFill>
                  <a:schemeClr val="bg1"/>
                </a:solidFill>
                <a:latin typeface="Times New Roman" panose="02020603050405020304" pitchFamily="18" charset="0"/>
                <a:cs typeface="Times New Roman" panose="02020603050405020304" pitchFamily="18" charset="0"/>
              </a:rPr>
              <a:t>Group Work!</a:t>
            </a:r>
            <a:endParaRPr lang="en-IE"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A68929-8BAE-6385-67A8-797EAA0FE390}"/>
              </a:ext>
            </a:extLst>
          </p:cNvPr>
          <p:cNvSpPr>
            <a:spLocks noGrp="1"/>
          </p:cNvSpPr>
          <p:nvPr>
            <p:ph idx="1"/>
          </p:nvPr>
        </p:nvSpPr>
        <p:spPr>
          <a:xfrm>
            <a:off x="751839" y="2317316"/>
            <a:ext cx="5097816" cy="3832964"/>
          </a:xfrm>
        </p:spPr>
        <p:txBody>
          <a:bodyPr>
            <a:noAutofit/>
          </a:bodyPr>
          <a:lstStyle/>
          <a:p>
            <a:pPr marL="0" indent="0" algn="just">
              <a:buNone/>
            </a:pPr>
            <a:r>
              <a:rPr lang="en-IE" sz="2000" kern="100" dirty="0">
                <a:solidFill>
                  <a:schemeClr val="bg1"/>
                </a:solidFill>
                <a:effectLst/>
                <a:latin typeface="Times New Roman" panose="02020603050405020304" pitchFamily="18" charset="0"/>
                <a:ea typeface="Calibri" panose="020F0502020204030204" pitchFamily="34" charset="0"/>
              </a:rPr>
              <a:t>At the Global Compact on Education meeting, Pope Francis spoke about needing to listen to the opinions of young people. What suggestions would you give him about creating a school environment where all students are welcomed and valued?</a:t>
            </a:r>
          </a:p>
          <a:p>
            <a:pPr marL="0" indent="0" algn="just">
              <a:buNone/>
            </a:pPr>
            <a:endParaRPr lang="en-IE" sz="2000" kern="1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GB" sz="2000" dirty="0">
                <a:solidFill>
                  <a:schemeClr val="bg1"/>
                </a:solidFill>
                <a:latin typeface="Times New Roman" panose="02020603050405020304" pitchFamily="18" charset="0"/>
                <a:cs typeface="Times New Roman" panose="02020603050405020304" pitchFamily="18" charset="0"/>
              </a:rPr>
              <a:t>When you have completed your Worksheet, bring your ideas from the final question (above) to your group and together choose the </a:t>
            </a:r>
            <a:r>
              <a:rPr lang="en-GB" sz="2000" b="1" dirty="0">
                <a:solidFill>
                  <a:schemeClr val="bg1"/>
                </a:solidFill>
                <a:latin typeface="Times New Roman" panose="02020603050405020304" pitchFamily="18" charset="0"/>
                <a:cs typeface="Times New Roman" panose="02020603050405020304" pitchFamily="18" charset="0"/>
              </a:rPr>
              <a:t>three</a:t>
            </a:r>
            <a:r>
              <a:rPr lang="en-GB" sz="2000"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best suggestions </a:t>
            </a:r>
            <a:r>
              <a:rPr lang="en-GB" sz="2000" dirty="0">
                <a:solidFill>
                  <a:schemeClr val="bg1"/>
                </a:solidFill>
                <a:latin typeface="Times New Roman" panose="02020603050405020304" pitchFamily="18" charset="0"/>
                <a:cs typeface="Times New Roman" panose="02020603050405020304" pitchFamily="18" charset="0"/>
              </a:rPr>
              <a:t>from the group to share with the class.</a:t>
            </a:r>
          </a:p>
        </p:txBody>
      </p:sp>
      <p:grpSp>
        <p:nvGrpSpPr>
          <p:cNvPr id="12" name="Group 11">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group of people sitting around a table&#10;&#10;Description automatically generated">
            <a:extLst>
              <a:ext uri="{FF2B5EF4-FFF2-40B4-BE49-F238E27FC236}">
                <a16:creationId xmlns:a16="http://schemas.microsoft.com/office/drawing/2014/main" id="{FB78A210-91B9-6902-470A-D73D9BE55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932" y="1424315"/>
            <a:ext cx="4369112" cy="2916382"/>
          </a:xfrm>
          <a:prstGeom prst="rect">
            <a:avLst/>
          </a:prstGeom>
        </p:spPr>
      </p:pic>
    </p:spTree>
    <p:extLst>
      <p:ext uri="{BB962C8B-B14F-4D97-AF65-F5344CB8AC3E}">
        <p14:creationId xmlns:p14="http://schemas.microsoft.com/office/powerpoint/2010/main" val="43063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CD763-E079-ADE8-E662-4E52487D5472}"/>
              </a:ext>
            </a:extLst>
          </p:cNvPr>
          <p:cNvSpPr>
            <a:spLocks noGrp="1"/>
          </p:cNvSpPr>
          <p:nvPr>
            <p:ph type="title"/>
          </p:nvPr>
        </p:nvSpPr>
        <p:spPr>
          <a:xfrm>
            <a:off x="838200" y="1641752"/>
            <a:ext cx="5229224" cy="1978270"/>
          </a:xfrm>
        </p:spPr>
        <p:txBody>
          <a:bodyPr anchor="t">
            <a:normAutofit fontScale="90000"/>
          </a:bodyPr>
          <a:lstStyle/>
          <a:p>
            <a:r>
              <a:rPr lang="en-GB" b="1" dirty="0">
                <a:solidFill>
                  <a:schemeClr val="bg1"/>
                </a:solidFill>
                <a:latin typeface="Times New Roman" panose="02020603050405020304" pitchFamily="18" charset="0"/>
                <a:cs typeface="Times New Roman" panose="02020603050405020304" pitchFamily="18" charset="0"/>
              </a:rPr>
              <a:t>Firework – Katy Perry</a:t>
            </a:r>
            <a:br>
              <a:rPr lang="en-GB" sz="1600" dirty="0">
                <a:solidFill>
                  <a:schemeClr val="bg1"/>
                </a:solidFill>
                <a:latin typeface="Times New Roman" panose="02020603050405020304" pitchFamily="18" charset="0"/>
                <a:cs typeface="Times New Roman" panose="02020603050405020304" pitchFamily="18" charset="0"/>
              </a:rPr>
            </a:br>
            <a:br>
              <a:rPr lang="en-GB" sz="1600" dirty="0">
                <a:solidFill>
                  <a:schemeClr val="bg1"/>
                </a:solidFill>
                <a:latin typeface="Times New Roman" panose="02020603050405020304" pitchFamily="18" charset="0"/>
                <a:cs typeface="Times New Roman" panose="02020603050405020304" pitchFamily="18" charset="0"/>
              </a:rPr>
            </a:br>
            <a:br>
              <a:rPr lang="en-GB" sz="2000" dirty="0">
                <a:solidFill>
                  <a:schemeClr val="bg1"/>
                </a:solidFill>
                <a:latin typeface="Times New Roman" panose="02020603050405020304" pitchFamily="18" charset="0"/>
                <a:cs typeface="Times New Roman" panose="02020603050405020304" pitchFamily="18" charset="0"/>
              </a:rPr>
            </a:br>
            <a:r>
              <a:rPr lang="en-GB" sz="2200" dirty="0">
                <a:solidFill>
                  <a:schemeClr val="bg1"/>
                </a:solidFill>
                <a:latin typeface="Times New Roman" panose="02020603050405020304" pitchFamily="18" charset="0"/>
                <a:cs typeface="Times New Roman" panose="02020603050405020304" pitchFamily="18" charset="0"/>
              </a:rPr>
              <a:t>Listen to ‘Firework’ by Katy Perry via the link below and refer to Worksheet 2 for questions relating to the video.</a:t>
            </a:r>
            <a:br>
              <a:rPr lang="en-GB" sz="2200" dirty="0">
                <a:solidFill>
                  <a:schemeClr val="bg1"/>
                </a:solidFill>
                <a:latin typeface="Times New Roman" panose="02020603050405020304" pitchFamily="18" charset="0"/>
                <a:cs typeface="Times New Roman" panose="02020603050405020304" pitchFamily="18" charset="0"/>
              </a:rPr>
            </a:br>
            <a:br>
              <a:rPr lang="en-GB" sz="1600" dirty="0">
                <a:solidFill>
                  <a:schemeClr val="bg1"/>
                </a:solidFill>
                <a:latin typeface="Times New Roman" panose="02020603050405020304" pitchFamily="18" charset="0"/>
                <a:cs typeface="Times New Roman" panose="02020603050405020304" pitchFamily="18" charset="0"/>
              </a:rPr>
            </a:br>
            <a:endParaRPr lang="en-IE" sz="16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F65AC2-0D69-EFA6-8D04-88F1B984A21B}"/>
              </a:ext>
            </a:extLst>
          </p:cNvPr>
          <p:cNvSpPr>
            <a:spLocks noGrp="1"/>
          </p:cNvSpPr>
          <p:nvPr>
            <p:ph idx="1"/>
          </p:nvPr>
        </p:nvSpPr>
        <p:spPr>
          <a:xfrm>
            <a:off x="835024" y="3814940"/>
            <a:ext cx="4391024" cy="1028700"/>
          </a:xfrm>
        </p:spPr>
        <p:txBody>
          <a:bodyPr>
            <a:normAutofit/>
          </a:bodyPr>
          <a:lstStyle/>
          <a:p>
            <a:pPr marL="0" indent="0">
              <a:buNone/>
            </a:pPr>
            <a:r>
              <a:rPr lang="en-IE" sz="2000" dirty="0">
                <a:solidFill>
                  <a:schemeClr val="bg1">
                    <a:alpha val="8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a:t>
            </a:r>
            <a:r>
              <a:rPr lang="en-IE" sz="2000" dirty="0" err="1">
                <a:solidFill>
                  <a:schemeClr val="bg1">
                    <a:alpha val="8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watch?v</a:t>
            </a:r>
            <a:r>
              <a:rPr lang="en-IE" sz="2000" dirty="0">
                <a:solidFill>
                  <a:schemeClr val="bg1">
                    <a:alpha val="8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=QGJuMBdaqIw</a:t>
            </a:r>
            <a:endParaRPr lang="en-IE" sz="2000" dirty="0">
              <a:solidFill>
                <a:schemeClr val="bg1">
                  <a:alpha val="80000"/>
                </a:schemeClr>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Fireworks in the sky&#10;&#10;Description automatically generated">
            <a:extLst>
              <a:ext uri="{FF2B5EF4-FFF2-40B4-BE49-F238E27FC236}">
                <a16:creationId xmlns:a16="http://schemas.microsoft.com/office/drawing/2014/main" id="{B0F5DA38-2885-41E5-C400-BBABC015D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932" y="1424315"/>
            <a:ext cx="4369112" cy="2916382"/>
          </a:xfrm>
          <a:prstGeom prst="rect">
            <a:avLst/>
          </a:prstGeom>
        </p:spPr>
      </p:pic>
    </p:spTree>
    <p:extLst>
      <p:ext uri="{BB962C8B-B14F-4D97-AF65-F5344CB8AC3E}">
        <p14:creationId xmlns:p14="http://schemas.microsoft.com/office/powerpoint/2010/main" val="4215442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864</Words>
  <Application>Microsoft Macintosh PowerPoint</Application>
  <PresentationFormat>Widescreen</PresentationFormat>
  <Paragraphs>61</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 Black</vt:lpstr>
      <vt:lpstr>Arial</vt:lpstr>
      <vt:lpstr>Calibri</vt:lpstr>
      <vt:lpstr>Calibri Light</vt:lpstr>
      <vt:lpstr>Times New Roman</vt:lpstr>
      <vt:lpstr>YahooSans VF</vt:lpstr>
      <vt:lpstr>Office Theme</vt:lpstr>
      <vt:lpstr>Catholic Schools Week 2024 </vt:lpstr>
      <vt:lpstr>Global Compact on Education</vt:lpstr>
      <vt:lpstr>PowerPoint Presentation</vt:lpstr>
      <vt:lpstr>PowerPoint Presentation</vt:lpstr>
      <vt:lpstr>‘Young friends, don’t wait until tomorrow to contribute your energy, your audacity and your creativity to changing our world. Your youth is not an “in-between time”.’ (Christus Vivit, 178)  1. What does Pope Francis mean when he says young people could view the teenage years as being an ‘in-between time’?  2. In what ways could these years be wasted?  3. Audacity means to take bold risks. How can young people take risks to make the world a better place?  Reflection Time:  In your school how can you contribute your energy, audacity and creativity to better serve your school community ?</vt:lpstr>
      <vt:lpstr>‘Christ Has No Body’ by St Teresa of Ávila (1515–1582)  Christ has no body but yours, No hands, no feet on earth but yours, Yours are the eyes with which he looks Compassion on this world, Yours are the feet with which he walks to do good, Yours are the hands, with which he blesses all the world.</vt:lpstr>
      <vt:lpstr>Reflection Time</vt:lpstr>
      <vt:lpstr>Group Work!</vt:lpstr>
      <vt:lpstr>Firework – Katy Perry   Listen to ‘Firework’ by Katy Perry via the link below and refer to Worksheet 2 for questions relating to the video.  </vt:lpstr>
      <vt:lpstr>Prayer – Serving our School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Schools Week 2023</dc:title>
  <dc:creator>Hilda Campbell</dc:creator>
  <cp:lastModifiedBy>David Macken</cp:lastModifiedBy>
  <cp:revision>8</cp:revision>
  <dcterms:created xsi:type="dcterms:W3CDTF">2023-08-10T09:49:02Z</dcterms:created>
  <dcterms:modified xsi:type="dcterms:W3CDTF">2023-11-10T17:11:30Z</dcterms:modified>
</cp:coreProperties>
</file>